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Yanone Kaffeesatz"/>
      <p:regular r:id="rId38"/>
      <p:bold r:id="rId39"/>
    </p:embeddedFont>
    <p:embeddedFont>
      <p:font typeface="Yanone Kaffeesatz Light"/>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51E1DD-78C5-4090-90E7-55E511B6D022}">
  <a:tblStyle styleId="{5951E1DD-78C5-4090-90E7-55E511B6D0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YanoneKaffeesatzLight-regular.fntdata"/><Relationship Id="rId20" Type="http://schemas.openxmlformats.org/officeDocument/2006/relationships/slide" Target="slides/slide14.xml"/><Relationship Id="rId41" Type="http://schemas.openxmlformats.org/officeDocument/2006/relationships/font" Target="fonts/YanoneKaffeesatzLight-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YanoneKaffeesatz-bold.fntdata"/><Relationship Id="rId16" Type="http://schemas.openxmlformats.org/officeDocument/2006/relationships/slide" Target="slides/slide10.xml"/><Relationship Id="rId38" Type="http://schemas.openxmlformats.org/officeDocument/2006/relationships/font" Target="fonts/YanoneKaffeesatz-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94c045fa1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94c045fa1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94c045fa1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94c045fa1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94c045fa1e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94c045fa1e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94c045fa1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94c045fa1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94c045fa1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94c045fa1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94c045fa1e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94c045fa1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94c045fa1e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94c045fa1e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94c045fa1e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94c045fa1e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ab73563b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ab73563b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94c045fa1e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94c045fa1e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194c045fa1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194c045fa1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94c045fa1e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94c045fa1e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94c045fa1e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94c045fa1e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94c045fa1e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94c045fa1e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94c045fa1e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94c045fa1e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94c045fa1e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94c045fa1e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94c045fa1e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94c045fa1e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94c045fa1e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94c045fa1e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94c045fa1e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94c045fa1e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94c045fa1e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94c045fa1e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94c045fa1e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94c045fa1e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ab73563b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ab73563b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b782adb94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b782adb94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94c045fa1e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94c045fa1e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94c045fa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94c045fa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94c045fa1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94c045fa1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94c045fa1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94c045fa1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replace with bipartite network of species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94c045fa1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94c045fa1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94c045fa1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94c045fa1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94c045fa1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94c045fa1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Font typeface="Yanone Kaffeesatz"/>
              <a:buNone/>
              <a:defRPr sz="5200">
                <a:latin typeface="Yanone Kaffeesatz"/>
                <a:ea typeface="Yanone Kaffeesatz"/>
                <a:cs typeface="Yanone Kaffeesatz"/>
                <a:sym typeface="Yanone Kaffeesatz"/>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Font typeface="Yanone Kaffeesatz Light"/>
              <a:buNone/>
              <a:defRPr sz="2800">
                <a:latin typeface="Yanone Kaffeesatz Light"/>
                <a:ea typeface="Yanone Kaffeesatz Light"/>
                <a:cs typeface="Yanone Kaffeesatz Light"/>
                <a:sym typeface="Yanone Kaffeesatz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
        <p:nvSpPr>
          <p:cNvPr id="44" name="Google Shape;4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Yanone Kaffeesatz"/>
              <a:buNone/>
              <a:defRPr sz="3600">
                <a:latin typeface="Yanone Kaffeesatz"/>
                <a:ea typeface="Yanone Kaffeesatz"/>
                <a:cs typeface="Yanone Kaffeesatz"/>
                <a:sym typeface="Yanone Kaffeesatz"/>
              </a:defRPr>
            </a:lvl1pPr>
            <a:lvl2pPr lvl="1" rtl="0" algn="ctr">
              <a:spcBef>
                <a:spcPts val="0"/>
              </a:spcBef>
              <a:spcAft>
                <a:spcPts val="0"/>
              </a:spcAft>
              <a:buSzPts val="3600"/>
              <a:buFont typeface="Yanone Kaffeesatz"/>
              <a:buNone/>
              <a:defRPr sz="3600">
                <a:latin typeface="Yanone Kaffeesatz"/>
                <a:ea typeface="Yanone Kaffeesatz"/>
                <a:cs typeface="Yanone Kaffeesatz"/>
                <a:sym typeface="Yanone Kaffeesatz"/>
              </a:defRPr>
            </a:lvl2pPr>
            <a:lvl3pPr lvl="2" rtl="0" algn="ctr">
              <a:spcBef>
                <a:spcPts val="0"/>
              </a:spcBef>
              <a:spcAft>
                <a:spcPts val="0"/>
              </a:spcAft>
              <a:buSzPts val="3600"/>
              <a:buFont typeface="Yanone Kaffeesatz"/>
              <a:buNone/>
              <a:defRPr sz="3600">
                <a:latin typeface="Yanone Kaffeesatz"/>
                <a:ea typeface="Yanone Kaffeesatz"/>
                <a:cs typeface="Yanone Kaffeesatz"/>
                <a:sym typeface="Yanone Kaffeesatz"/>
              </a:defRPr>
            </a:lvl3pPr>
            <a:lvl4pPr lvl="3" rtl="0" algn="ctr">
              <a:spcBef>
                <a:spcPts val="0"/>
              </a:spcBef>
              <a:spcAft>
                <a:spcPts val="0"/>
              </a:spcAft>
              <a:buSzPts val="3600"/>
              <a:buFont typeface="Yanone Kaffeesatz"/>
              <a:buNone/>
              <a:defRPr sz="3600">
                <a:latin typeface="Yanone Kaffeesatz"/>
                <a:ea typeface="Yanone Kaffeesatz"/>
                <a:cs typeface="Yanone Kaffeesatz"/>
                <a:sym typeface="Yanone Kaffeesatz"/>
              </a:defRPr>
            </a:lvl4pPr>
            <a:lvl5pPr lvl="4" rtl="0" algn="ctr">
              <a:spcBef>
                <a:spcPts val="0"/>
              </a:spcBef>
              <a:spcAft>
                <a:spcPts val="0"/>
              </a:spcAft>
              <a:buSzPts val="3600"/>
              <a:buFont typeface="Yanone Kaffeesatz"/>
              <a:buNone/>
              <a:defRPr sz="3600">
                <a:latin typeface="Yanone Kaffeesatz"/>
                <a:ea typeface="Yanone Kaffeesatz"/>
                <a:cs typeface="Yanone Kaffeesatz"/>
                <a:sym typeface="Yanone Kaffeesatz"/>
              </a:defRPr>
            </a:lvl5pPr>
            <a:lvl6pPr lvl="5" rtl="0" algn="ctr">
              <a:spcBef>
                <a:spcPts val="0"/>
              </a:spcBef>
              <a:spcAft>
                <a:spcPts val="0"/>
              </a:spcAft>
              <a:buSzPts val="3600"/>
              <a:buFont typeface="Yanone Kaffeesatz"/>
              <a:buNone/>
              <a:defRPr sz="3600">
                <a:latin typeface="Yanone Kaffeesatz"/>
                <a:ea typeface="Yanone Kaffeesatz"/>
                <a:cs typeface="Yanone Kaffeesatz"/>
                <a:sym typeface="Yanone Kaffeesatz"/>
              </a:defRPr>
            </a:lvl6pPr>
            <a:lvl7pPr lvl="6" rtl="0" algn="ctr">
              <a:spcBef>
                <a:spcPts val="0"/>
              </a:spcBef>
              <a:spcAft>
                <a:spcPts val="0"/>
              </a:spcAft>
              <a:buSzPts val="3600"/>
              <a:buFont typeface="Yanone Kaffeesatz"/>
              <a:buNone/>
              <a:defRPr sz="3600">
                <a:latin typeface="Yanone Kaffeesatz"/>
                <a:ea typeface="Yanone Kaffeesatz"/>
                <a:cs typeface="Yanone Kaffeesatz"/>
                <a:sym typeface="Yanone Kaffeesatz"/>
              </a:defRPr>
            </a:lvl7pPr>
            <a:lvl8pPr lvl="7" rtl="0" algn="ctr">
              <a:spcBef>
                <a:spcPts val="0"/>
              </a:spcBef>
              <a:spcAft>
                <a:spcPts val="0"/>
              </a:spcAft>
              <a:buSzPts val="3600"/>
              <a:buFont typeface="Yanone Kaffeesatz"/>
              <a:buNone/>
              <a:defRPr sz="3600">
                <a:latin typeface="Yanone Kaffeesatz"/>
                <a:ea typeface="Yanone Kaffeesatz"/>
                <a:cs typeface="Yanone Kaffeesatz"/>
                <a:sym typeface="Yanone Kaffeesatz"/>
              </a:defRPr>
            </a:lvl8pPr>
            <a:lvl9pPr lvl="8" rtl="0" algn="ctr">
              <a:spcBef>
                <a:spcPts val="0"/>
              </a:spcBef>
              <a:spcAft>
                <a:spcPts val="0"/>
              </a:spcAft>
              <a:buSzPts val="3600"/>
              <a:buFont typeface="Yanone Kaffeesatz"/>
              <a:buNone/>
              <a:defRPr sz="3600">
                <a:latin typeface="Yanone Kaffeesatz"/>
                <a:ea typeface="Yanone Kaffeesatz"/>
                <a:cs typeface="Yanone Kaffeesatz"/>
                <a:sym typeface="Yanone Kaffeesatz"/>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Yanone Kaffeesatz"/>
                <a:ea typeface="Yanone Kaffeesatz"/>
                <a:cs typeface="Yanone Kaffeesatz"/>
                <a:sym typeface="Yanone Kaffeesatz"/>
              </a:defRPr>
            </a:lvl1pPr>
            <a:lvl2pPr lvl="1" rtl="0">
              <a:buNone/>
              <a:defRPr>
                <a:latin typeface="Yanone Kaffeesatz"/>
                <a:ea typeface="Yanone Kaffeesatz"/>
                <a:cs typeface="Yanone Kaffeesatz"/>
                <a:sym typeface="Yanone Kaffeesatz"/>
              </a:defRPr>
            </a:lvl2pPr>
            <a:lvl3pPr lvl="2" rtl="0">
              <a:buNone/>
              <a:defRPr>
                <a:latin typeface="Yanone Kaffeesatz"/>
                <a:ea typeface="Yanone Kaffeesatz"/>
                <a:cs typeface="Yanone Kaffeesatz"/>
                <a:sym typeface="Yanone Kaffeesatz"/>
              </a:defRPr>
            </a:lvl3pPr>
            <a:lvl4pPr lvl="3" rtl="0">
              <a:buNone/>
              <a:defRPr>
                <a:latin typeface="Yanone Kaffeesatz"/>
                <a:ea typeface="Yanone Kaffeesatz"/>
                <a:cs typeface="Yanone Kaffeesatz"/>
                <a:sym typeface="Yanone Kaffeesatz"/>
              </a:defRPr>
            </a:lvl4pPr>
            <a:lvl5pPr lvl="4" rtl="0">
              <a:buNone/>
              <a:defRPr>
                <a:latin typeface="Yanone Kaffeesatz"/>
                <a:ea typeface="Yanone Kaffeesatz"/>
                <a:cs typeface="Yanone Kaffeesatz"/>
                <a:sym typeface="Yanone Kaffeesatz"/>
              </a:defRPr>
            </a:lvl5pPr>
            <a:lvl6pPr lvl="5" rtl="0">
              <a:buNone/>
              <a:defRPr>
                <a:latin typeface="Yanone Kaffeesatz"/>
                <a:ea typeface="Yanone Kaffeesatz"/>
                <a:cs typeface="Yanone Kaffeesatz"/>
                <a:sym typeface="Yanone Kaffeesatz"/>
              </a:defRPr>
            </a:lvl6pPr>
            <a:lvl7pPr lvl="6" rtl="0">
              <a:buNone/>
              <a:defRPr>
                <a:latin typeface="Yanone Kaffeesatz"/>
                <a:ea typeface="Yanone Kaffeesatz"/>
                <a:cs typeface="Yanone Kaffeesatz"/>
                <a:sym typeface="Yanone Kaffeesatz"/>
              </a:defRPr>
            </a:lvl7pPr>
            <a:lvl8pPr lvl="7" rtl="0">
              <a:buNone/>
              <a:defRPr>
                <a:latin typeface="Yanone Kaffeesatz"/>
                <a:ea typeface="Yanone Kaffeesatz"/>
                <a:cs typeface="Yanone Kaffeesatz"/>
                <a:sym typeface="Yanone Kaffeesatz"/>
              </a:defRPr>
            </a:lvl8pPr>
            <a:lvl9pPr lvl="8" rtl="0">
              <a:buNone/>
              <a:defRPr>
                <a:latin typeface="Yanone Kaffeesatz"/>
                <a:ea typeface="Yanone Kaffeesatz"/>
                <a:cs typeface="Yanone Kaffeesatz"/>
                <a:sym typeface="Yanone Kaffeesatz"/>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Clr>
                <a:schemeClr val="dk1"/>
              </a:buClr>
              <a:buSzPts val="2400"/>
              <a:buFont typeface="Yanone Kaffeesatz Light"/>
              <a:buChar char="●"/>
              <a:defRPr sz="2400">
                <a:solidFill>
                  <a:schemeClr val="dk1"/>
                </a:solidFill>
                <a:latin typeface="Yanone Kaffeesatz Light"/>
                <a:ea typeface="Yanone Kaffeesatz Light"/>
                <a:cs typeface="Yanone Kaffeesatz Light"/>
                <a:sym typeface="Yanone Kaffeesatz Light"/>
              </a:defRPr>
            </a:lvl1pPr>
            <a:lvl2pPr indent="-355600" lvl="1" marL="914400" rtl="0">
              <a:spcBef>
                <a:spcPts val="1600"/>
              </a:spcBef>
              <a:spcAft>
                <a:spcPts val="0"/>
              </a:spcAft>
              <a:buClr>
                <a:schemeClr val="dk1"/>
              </a:buClr>
              <a:buSzPts val="2000"/>
              <a:buFont typeface="Yanone Kaffeesatz Light"/>
              <a:buChar char="○"/>
              <a:defRPr sz="2000">
                <a:solidFill>
                  <a:schemeClr val="dk1"/>
                </a:solidFill>
                <a:latin typeface="Yanone Kaffeesatz Light"/>
                <a:ea typeface="Yanone Kaffeesatz Light"/>
                <a:cs typeface="Yanone Kaffeesatz Light"/>
                <a:sym typeface="Yanone Kaffeesatz Light"/>
              </a:defRPr>
            </a:lvl2pPr>
            <a:lvl3pPr indent="-342900" lvl="2" marL="1371600" rtl="0">
              <a:spcBef>
                <a:spcPts val="1600"/>
              </a:spcBef>
              <a:spcAft>
                <a:spcPts val="0"/>
              </a:spcAft>
              <a:buClr>
                <a:schemeClr val="dk1"/>
              </a:buClr>
              <a:buSzPts val="1800"/>
              <a:buFont typeface="Yanone Kaffeesatz Light"/>
              <a:buChar char="■"/>
              <a:defRPr sz="1800">
                <a:solidFill>
                  <a:schemeClr val="dk1"/>
                </a:solidFill>
                <a:latin typeface="Yanone Kaffeesatz Light"/>
                <a:ea typeface="Yanone Kaffeesatz Light"/>
                <a:cs typeface="Yanone Kaffeesatz Light"/>
                <a:sym typeface="Yanone Kaffeesatz Light"/>
              </a:defRPr>
            </a:lvl3pPr>
            <a:lvl4pPr indent="-342900" lvl="3" marL="1828800" rtl="0">
              <a:spcBef>
                <a:spcPts val="1600"/>
              </a:spcBef>
              <a:spcAft>
                <a:spcPts val="0"/>
              </a:spcAft>
              <a:buClr>
                <a:schemeClr val="dk1"/>
              </a:buClr>
              <a:buSzPts val="1800"/>
              <a:buFont typeface="Yanone Kaffeesatz Light"/>
              <a:buChar char="●"/>
              <a:defRPr sz="1800">
                <a:solidFill>
                  <a:schemeClr val="dk1"/>
                </a:solidFill>
                <a:latin typeface="Yanone Kaffeesatz Light"/>
                <a:ea typeface="Yanone Kaffeesatz Light"/>
                <a:cs typeface="Yanone Kaffeesatz Light"/>
                <a:sym typeface="Yanone Kaffeesatz Light"/>
              </a:defRPr>
            </a:lvl4pPr>
            <a:lvl5pPr indent="-342900" lvl="4" marL="2286000" rtl="0">
              <a:spcBef>
                <a:spcPts val="1600"/>
              </a:spcBef>
              <a:spcAft>
                <a:spcPts val="0"/>
              </a:spcAft>
              <a:buClr>
                <a:schemeClr val="dk1"/>
              </a:buClr>
              <a:buSzPts val="1800"/>
              <a:buFont typeface="Yanone Kaffeesatz Light"/>
              <a:buChar char="○"/>
              <a:defRPr sz="1800">
                <a:solidFill>
                  <a:schemeClr val="dk1"/>
                </a:solidFill>
                <a:latin typeface="Yanone Kaffeesatz Light"/>
                <a:ea typeface="Yanone Kaffeesatz Light"/>
                <a:cs typeface="Yanone Kaffeesatz Light"/>
                <a:sym typeface="Yanone Kaffeesatz Light"/>
              </a:defRPr>
            </a:lvl5pPr>
            <a:lvl6pPr indent="-342900" lvl="5" marL="2743200" rtl="0">
              <a:spcBef>
                <a:spcPts val="1600"/>
              </a:spcBef>
              <a:spcAft>
                <a:spcPts val="0"/>
              </a:spcAft>
              <a:buClr>
                <a:schemeClr val="dk1"/>
              </a:buClr>
              <a:buSzPts val="1800"/>
              <a:buFont typeface="Yanone Kaffeesatz Light"/>
              <a:buChar char="■"/>
              <a:defRPr sz="1800">
                <a:solidFill>
                  <a:schemeClr val="dk1"/>
                </a:solidFill>
                <a:latin typeface="Yanone Kaffeesatz Light"/>
                <a:ea typeface="Yanone Kaffeesatz Light"/>
                <a:cs typeface="Yanone Kaffeesatz Light"/>
                <a:sym typeface="Yanone Kaffeesatz Light"/>
              </a:defRPr>
            </a:lvl6pPr>
            <a:lvl7pPr indent="-342900" lvl="6" marL="3200400" rtl="0">
              <a:spcBef>
                <a:spcPts val="1600"/>
              </a:spcBef>
              <a:spcAft>
                <a:spcPts val="0"/>
              </a:spcAft>
              <a:buClr>
                <a:schemeClr val="dk1"/>
              </a:buClr>
              <a:buSzPts val="1800"/>
              <a:buFont typeface="Yanone Kaffeesatz Light"/>
              <a:buChar char="●"/>
              <a:defRPr sz="1800">
                <a:solidFill>
                  <a:schemeClr val="dk1"/>
                </a:solidFill>
                <a:latin typeface="Yanone Kaffeesatz Light"/>
                <a:ea typeface="Yanone Kaffeesatz Light"/>
                <a:cs typeface="Yanone Kaffeesatz Light"/>
                <a:sym typeface="Yanone Kaffeesatz Light"/>
              </a:defRPr>
            </a:lvl7pPr>
            <a:lvl8pPr indent="-342900" lvl="7" marL="3657600" rtl="0">
              <a:spcBef>
                <a:spcPts val="1600"/>
              </a:spcBef>
              <a:spcAft>
                <a:spcPts val="0"/>
              </a:spcAft>
              <a:buClr>
                <a:schemeClr val="dk1"/>
              </a:buClr>
              <a:buSzPts val="1800"/>
              <a:buFont typeface="Yanone Kaffeesatz Light"/>
              <a:buChar char="○"/>
              <a:defRPr sz="1800">
                <a:solidFill>
                  <a:schemeClr val="dk1"/>
                </a:solidFill>
                <a:latin typeface="Yanone Kaffeesatz Light"/>
                <a:ea typeface="Yanone Kaffeesatz Light"/>
                <a:cs typeface="Yanone Kaffeesatz Light"/>
                <a:sym typeface="Yanone Kaffeesatz Light"/>
              </a:defRPr>
            </a:lvl8pPr>
            <a:lvl9pPr indent="-342900" lvl="8" marL="4114800" rtl="0">
              <a:spcBef>
                <a:spcPts val="1600"/>
              </a:spcBef>
              <a:spcAft>
                <a:spcPts val="1600"/>
              </a:spcAft>
              <a:buClr>
                <a:schemeClr val="dk1"/>
              </a:buClr>
              <a:buSzPts val="1800"/>
              <a:buFont typeface="Yanone Kaffeesatz Light"/>
              <a:buChar char="■"/>
              <a:defRPr sz="1800">
                <a:solidFill>
                  <a:schemeClr val="dk1"/>
                </a:solidFill>
                <a:latin typeface="Yanone Kaffeesatz Light"/>
                <a:ea typeface="Yanone Kaffeesatz Light"/>
                <a:cs typeface="Yanone Kaffeesatz Light"/>
                <a:sym typeface="Yanone Kaffeesatz Light"/>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Yanone Kaffeesatz"/>
                <a:ea typeface="Yanone Kaffeesatz"/>
                <a:cs typeface="Yanone Kaffeesatz"/>
                <a:sym typeface="Yanone Kaffeesatz"/>
              </a:defRPr>
            </a:lvl1pPr>
            <a:lvl2pPr lvl="1" rtl="0">
              <a:buNone/>
              <a:defRPr>
                <a:latin typeface="Yanone Kaffeesatz"/>
                <a:ea typeface="Yanone Kaffeesatz"/>
                <a:cs typeface="Yanone Kaffeesatz"/>
                <a:sym typeface="Yanone Kaffeesatz"/>
              </a:defRPr>
            </a:lvl2pPr>
            <a:lvl3pPr lvl="2" rtl="0">
              <a:buNone/>
              <a:defRPr>
                <a:latin typeface="Yanone Kaffeesatz"/>
                <a:ea typeface="Yanone Kaffeesatz"/>
                <a:cs typeface="Yanone Kaffeesatz"/>
                <a:sym typeface="Yanone Kaffeesatz"/>
              </a:defRPr>
            </a:lvl3pPr>
            <a:lvl4pPr lvl="3" rtl="0">
              <a:buNone/>
              <a:defRPr>
                <a:latin typeface="Yanone Kaffeesatz"/>
                <a:ea typeface="Yanone Kaffeesatz"/>
                <a:cs typeface="Yanone Kaffeesatz"/>
                <a:sym typeface="Yanone Kaffeesatz"/>
              </a:defRPr>
            </a:lvl4pPr>
            <a:lvl5pPr lvl="4" rtl="0">
              <a:buNone/>
              <a:defRPr>
                <a:latin typeface="Yanone Kaffeesatz"/>
                <a:ea typeface="Yanone Kaffeesatz"/>
                <a:cs typeface="Yanone Kaffeesatz"/>
                <a:sym typeface="Yanone Kaffeesatz"/>
              </a:defRPr>
            </a:lvl5pPr>
            <a:lvl6pPr lvl="5" rtl="0">
              <a:buNone/>
              <a:defRPr>
                <a:latin typeface="Yanone Kaffeesatz"/>
                <a:ea typeface="Yanone Kaffeesatz"/>
                <a:cs typeface="Yanone Kaffeesatz"/>
                <a:sym typeface="Yanone Kaffeesatz"/>
              </a:defRPr>
            </a:lvl6pPr>
            <a:lvl7pPr lvl="6" rtl="0">
              <a:buNone/>
              <a:defRPr>
                <a:latin typeface="Yanone Kaffeesatz"/>
                <a:ea typeface="Yanone Kaffeesatz"/>
                <a:cs typeface="Yanone Kaffeesatz"/>
                <a:sym typeface="Yanone Kaffeesatz"/>
              </a:defRPr>
            </a:lvl7pPr>
            <a:lvl8pPr lvl="7" rtl="0">
              <a:buNone/>
              <a:defRPr>
                <a:latin typeface="Yanone Kaffeesatz"/>
                <a:ea typeface="Yanone Kaffeesatz"/>
                <a:cs typeface="Yanone Kaffeesatz"/>
                <a:sym typeface="Yanone Kaffeesatz"/>
              </a:defRPr>
            </a:lvl8pPr>
            <a:lvl9pPr lvl="8" rtl="0">
              <a:buNone/>
              <a:defRPr>
                <a:latin typeface="Yanone Kaffeesatz"/>
                <a:ea typeface="Yanone Kaffeesatz"/>
                <a:cs typeface="Yanone Kaffeesatz"/>
                <a:sym typeface="Yanone Kaffeesatz"/>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Yanone Kaffeesatz Light"/>
              <a:buNone/>
              <a:defRPr>
                <a:latin typeface="Yanone Kaffeesatz Light"/>
                <a:ea typeface="Yanone Kaffeesatz Light"/>
                <a:cs typeface="Yanone Kaffeesatz Light"/>
                <a:sym typeface="Yanone Kaffeesatz Light"/>
              </a:defRPr>
            </a:lvl1pPr>
            <a:lvl2pPr lvl="1" rtl="0">
              <a:spcBef>
                <a:spcPts val="0"/>
              </a:spcBef>
              <a:spcAft>
                <a:spcPts val="0"/>
              </a:spcAft>
              <a:buSzPts val="2800"/>
              <a:buFont typeface="Yanone Kaffeesatz"/>
              <a:buNone/>
              <a:defRPr>
                <a:latin typeface="Yanone Kaffeesatz"/>
                <a:ea typeface="Yanone Kaffeesatz"/>
                <a:cs typeface="Yanone Kaffeesatz"/>
                <a:sym typeface="Yanone Kaffeesatz"/>
              </a:defRPr>
            </a:lvl2pPr>
            <a:lvl3pPr lvl="2" rtl="0">
              <a:spcBef>
                <a:spcPts val="0"/>
              </a:spcBef>
              <a:spcAft>
                <a:spcPts val="0"/>
              </a:spcAft>
              <a:buSzPts val="2800"/>
              <a:buFont typeface="Yanone Kaffeesatz"/>
              <a:buNone/>
              <a:defRPr>
                <a:latin typeface="Yanone Kaffeesatz"/>
                <a:ea typeface="Yanone Kaffeesatz"/>
                <a:cs typeface="Yanone Kaffeesatz"/>
                <a:sym typeface="Yanone Kaffeesatz"/>
              </a:defRPr>
            </a:lvl3pPr>
            <a:lvl4pPr lvl="3" rtl="0">
              <a:spcBef>
                <a:spcPts val="0"/>
              </a:spcBef>
              <a:spcAft>
                <a:spcPts val="0"/>
              </a:spcAft>
              <a:buSzPts val="2800"/>
              <a:buFont typeface="Yanone Kaffeesatz"/>
              <a:buNone/>
              <a:defRPr>
                <a:latin typeface="Yanone Kaffeesatz"/>
                <a:ea typeface="Yanone Kaffeesatz"/>
                <a:cs typeface="Yanone Kaffeesatz"/>
                <a:sym typeface="Yanone Kaffeesatz"/>
              </a:defRPr>
            </a:lvl4pPr>
            <a:lvl5pPr lvl="4" rtl="0">
              <a:spcBef>
                <a:spcPts val="0"/>
              </a:spcBef>
              <a:spcAft>
                <a:spcPts val="0"/>
              </a:spcAft>
              <a:buSzPts val="2800"/>
              <a:buFont typeface="Yanone Kaffeesatz"/>
              <a:buNone/>
              <a:defRPr>
                <a:latin typeface="Yanone Kaffeesatz"/>
                <a:ea typeface="Yanone Kaffeesatz"/>
                <a:cs typeface="Yanone Kaffeesatz"/>
                <a:sym typeface="Yanone Kaffeesatz"/>
              </a:defRPr>
            </a:lvl5pPr>
            <a:lvl6pPr lvl="5" rtl="0">
              <a:spcBef>
                <a:spcPts val="0"/>
              </a:spcBef>
              <a:spcAft>
                <a:spcPts val="0"/>
              </a:spcAft>
              <a:buSzPts val="2800"/>
              <a:buFont typeface="Yanone Kaffeesatz"/>
              <a:buNone/>
              <a:defRPr>
                <a:latin typeface="Yanone Kaffeesatz"/>
                <a:ea typeface="Yanone Kaffeesatz"/>
                <a:cs typeface="Yanone Kaffeesatz"/>
                <a:sym typeface="Yanone Kaffeesatz"/>
              </a:defRPr>
            </a:lvl6pPr>
            <a:lvl7pPr lvl="6" rtl="0">
              <a:spcBef>
                <a:spcPts val="0"/>
              </a:spcBef>
              <a:spcAft>
                <a:spcPts val="0"/>
              </a:spcAft>
              <a:buSzPts val="2800"/>
              <a:buFont typeface="Yanone Kaffeesatz"/>
              <a:buNone/>
              <a:defRPr>
                <a:latin typeface="Yanone Kaffeesatz"/>
                <a:ea typeface="Yanone Kaffeesatz"/>
                <a:cs typeface="Yanone Kaffeesatz"/>
                <a:sym typeface="Yanone Kaffeesatz"/>
              </a:defRPr>
            </a:lvl7pPr>
            <a:lvl8pPr lvl="7" rtl="0">
              <a:spcBef>
                <a:spcPts val="0"/>
              </a:spcBef>
              <a:spcAft>
                <a:spcPts val="0"/>
              </a:spcAft>
              <a:buSzPts val="2800"/>
              <a:buFont typeface="Yanone Kaffeesatz"/>
              <a:buNone/>
              <a:defRPr>
                <a:latin typeface="Yanone Kaffeesatz"/>
                <a:ea typeface="Yanone Kaffeesatz"/>
                <a:cs typeface="Yanone Kaffeesatz"/>
                <a:sym typeface="Yanone Kaffeesatz"/>
              </a:defRPr>
            </a:lvl8pPr>
            <a:lvl9pPr lvl="8" rtl="0">
              <a:spcBef>
                <a:spcPts val="0"/>
              </a:spcBef>
              <a:spcAft>
                <a:spcPts val="0"/>
              </a:spcAft>
              <a:buSzPts val="2800"/>
              <a:buFont typeface="Yanone Kaffeesatz"/>
              <a:buNone/>
              <a:defRPr>
                <a:latin typeface="Yanone Kaffeesatz"/>
                <a:ea typeface="Yanone Kaffeesatz"/>
                <a:cs typeface="Yanone Kaffeesatz"/>
                <a:sym typeface="Yanone Kaffeesatz"/>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Yanone Kaffeesatz Light"/>
              <a:buNone/>
              <a:defRPr>
                <a:latin typeface="Yanone Kaffeesatz Light"/>
                <a:ea typeface="Yanone Kaffeesatz Light"/>
                <a:cs typeface="Yanone Kaffeesatz Light"/>
                <a:sym typeface="Yanone Kaffeesatz Light"/>
              </a:defRPr>
            </a:lvl1pPr>
            <a:lvl2pPr lvl="1" rtl="0">
              <a:spcBef>
                <a:spcPts val="0"/>
              </a:spcBef>
              <a:spcAft>
                <a:spcPts val="0"/>
              </a:spcAft>
              <a:buSzPts val="2800"/>
              <a:buFont typeface="Yanone Kaffeesatz"/>
              <a:buNone/>
              <a:defRPr>
                <a:latin typeface="Yanone Kaffeesatz"/>
                <a:ea typeface="Yanone Kaffeesatz"/>
                <a:cs typeface="Yanone Kaffeesatz"/>
                <a:sym typeface="Yanone Kaffeesatz"/>
              </a:defRPr>
            </a:lvl2pPr>
            <a:lvl3pPr lvl="2" rtl="0">
              <a:spcBef>
                <a:spcPts val="0"/>
              </a:spcBef>
              <a:spcAft>
                <a:spcPts val="0"/>
              </a:spcAft>
              <a:buSzPts val="2800"/>
              <a:buFont typeface="Yanone Kaffeesatz"/>
              <a:buNone/>
              <a:defRPr>
                <a:latin typeface="Yanone Kaffeesatz"/>
                <a:ea typeface="Yanone Kaffeesatz"/>
                <a:cs typeface="Yanone Kaffeesatz"/>
                <a:sym typeface="Yanone Kaffeesatz"/>
              </a:defRPr>
            </a:lvl3pPr>
            <a:lvl4pPr lvl="3" rtl="0">
              <a:spcBef>
                <a:spcPts val="0"/>
              </a:spcBef>
              <a:spcAft>
                <a:spcPts val="0"/>
              </a:spcAft>
              <a:buSzPts val="2800"/>
              <a:buFont typeface="Yanone Kaffeesatz"/>
              <a:buNone/>
              <a:defRPr>
                <a:latin typeface="Yanone Kaffeesatz"/>
                <a:ea typeface="Yanone Kaffeesatz"/>
                <a:cs typeface="Yanone Kaffeesatz"/>
                <a:sym typeface="Yanone Kaffeesatz"/>
              </a:defRPr>
            </a:lvl4pPr>
            <a:lvl5pPr lvl="4" rtl="0">
              <a:spcBef>
                <a:spcPts val="0"/>
              </a:spcBef>
              <a:spcAft>
                <a:spcPts val="0"/>
              </a:spcAft>
              <a:buSzPts val="2800"/>
              <a:buFont typeface="Yanone Kaffeesatz"/>
              <a:buNone/>
              <a:defRPr>
                <a:latin typeface="Yanone Kaffeesatz"/>
                <a:ea typeface="Yanone Kaffeesatz"/>
                <a:cs typeface="Yanone Kaffeesatz"/>
                <a:sym typeface="Yanone Kaffeesatz"/>
              </a:defRPr>
            </a:lvl5pPr>
            <a:lvl6pPr lvl="5" rtl="0">
              <a:spcBef>
                <a:spcPts val="0"/>
              </a:spcBef>
              <a:spcAft>
                <a:spcPts val="0"/>
              </a:spcAft>
              <a:buSzPts val="2800"/>
              <a:buFont typeface="Yanone Kaffeesatz"/>
              <a:buNone/>
              <a:defRPr>
                <a:latin typeface="Yanone Kaffeesatz"/>
                <a:ea typeface="Yanone Kaffeesatz"/>
                <a:cs typeface="Yanone Kaffeesatz"/>
                <a:sym typeface="Yanone Kaffeesatz"/>
              </a:defRPr>
            </a:lvl6pPr>
            <a:lvl7pPr lvl="6" rtl="0">
              <a:spcBef>
                <a:spcPts val="0"/>
              </a:spcBef>
              <a:spcAft>
                <a:spcPts val="0"/>
              </a:spcAft>
              <a:buSzPts val="2800"/>
              <a:buFont typeface="Yanone Kaffeesatz"/>
              <a:buNone/>
              <a:defRPr>
                <a:latin typeface="Yanone Kaffeesatz"/>
                <a:ea typeface="Yanone Kaffeesatz"/>
                <a:cs typeface="Yanone Kaffeesatz"/>
                <a:sym typeface="Yanone Kaffeesatz"/>
              </a:defRPr>
            </a:lvl7pPr>
            <a:lvl8pPr lvl="7" rtl="0">
              <a:spcBef>
                <a:spcPts val="0"/>
              </a:spcBef>
              <a:spcAft>
                <a:spcPts val="0"/>
              </a:spcAft>
              <a:buSzPts val="2800"/>
              <a:buFont typeface="Yanone Kaffeesatz"/>
              <a:buNone/>
              <a:defRPr>
                <a:latin typeface="Yanone Kaffeesatz"/>
                <a:ea typeface="Yanone Kaffeesatz"/>
                <a:cs typeface="Yanone Kaffeesatz"/>
                <a:sym typeface="Yanone Kaffeesatz"/>
              </a:defRPr>
            </a:lvl8pPr>
            <a:lvl9pPr lvl="8" rtl="0">
              <a:spcBef>
                <a:spcPts val="0"/>
              </a:spcBef>
              <a:spcAft>
                <a:spcPts val="0"/>
              </a:spcAft>
              <a:buSzPts val="2800"/>
              <a:buFont typeface="Yanone Kaffeesatz"/>
              <a:buNone/>
              <a:defRPr>
                <a:latin typeface="Yanone Kaffeesatz"/>
                <a:ea typeface="Yanone Kaffeesatz"/>
                <a:cs typeface="Yanone Kaffeesatz"/>
                <a:sym typeface="Yanone Kaffeesatz"/>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Yanone Kaffeesatz Light"/>
              <a:buChar char="●"/>
              <a:defRPr>
                <a:latin typeface="Yanone Kaffeesatz Light"/>
                <a:ea typeface="Yanone Kaffeesatz Light"/>
                <a:cs typeface="Yanone Kaffeesatz Light"/>
                <a:sym typeface="Yanone Kaffeesatz Light"/>
              </a:defRPr>
            </a:lvl1pPr>
            <a:lvl2pPr indent="-317500" lvl="1" marL="9144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2pPr>
            <a:lvl3pPr indent="-317500" lvl="2" marL="13716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3pPr>
            <a:lvl4pPr indent="-317500" lvl="3" marL="18288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4pPr>
            <a:lvl5pPr indent="-317500" lvl="4" marL="22860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5pPr>
            <a:lvl6pPr indent="-317500" lvl="5" marL="27432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6pPr>
            <a:lvl7pPr indent="-317500" lvl="6" marL="32004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7pPr>
            <a:lvl8pPr indent="-317500" lvl="7" marL="36576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8pPr>
            <a:lvl9pPr indent="-317500" lvl="8" marL="4114800" rtl="0">
              <a:spcBef>
                <a:spcPts val="1600"/>
              </a:spcBef>
              <a:spcAft>
                <a:spcPts val="1600"/>
              </a:spcAft>
              <a:buSzPts val="1400"/>
              <a:buFont typeface="Yanone Kaffeesatz Light"/>
              <a:buChar char="■"/>
              <a:defRPr>
                <a:latin typeface="Yanone Kaffeesatz Light"/>
                <a:ea typeface="Yanone Kaffeesatz Light"/>
                <a:cs typeface="Yanone Kaffeesatz Light"/>
                <a:sym typeface="Yanone Kaffeesatz Light"/>
              </a:defRPr>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Yanone Kaffeesatz Light"/>
              <a:buChar char="●"/>
              <a:defRPr>
                <a:latin typeface="Yanone Kaffeesatz Light"/>
                <a:ea typeface="Yanone Kaffeesatz Light"/>
                <a:cs typeface="Yanone Kaffeesatz Light"/>
                <a:sym typeface="Yanone Kaffeesatz Light"/>
              </a:defRPr>
            </a:lvl1pPr>
            <a:lvl2pPr indent="-317500" lvl="1" marL="9144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2pPr>
            <a:lvl3pPr indent="-317500" lvl="2" marL="13716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3pPr>
            <a:lvl4pPr indent="-317500" lvl="3" marL="18288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4pPr>
            <a:lvl5pPr indent="-317500" lvl="4" marL="22860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5pPr>
            <a:lvl6pPr indent="-317500" lvl="5" marL="27432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6pPr>
            <a:lvl7pPr indent="-317500" lvl="6" marL="32004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7pPr>
            <a:lvl8pPr indent="-317500" lvl="7" marL="3657600" rtl="0">
              <a:spcBef>
                <a:spcPts val="1600"/>
              </a:spcBef>
              <a:spcAft>
                <a:spcPts val="0"/>
              </a:spcAft>
              <a:buSzPts val="1400"/>
              <a:buFont typeface="Yanone Kaffeesatz Light"/>
              <a:buChar char="○"/>
              <a:defRPr>
                <a:latin typeface="Yanone Kaffeesatz Light"/>
                <a:ea typeface="Yanone Kaffeesatz Light"/>
                <a:cs typeface="Yanone Kaffeesatz Light"/>
                <a:sym typeface="Yanone Kaffeesatz Light"/>
              </a:defRPr>
            </a:lvl8pPr>
            <a:lvl9pPr indent="-317500" lvl="8" marL="4114800" rtl="0">
              <a:spcBef>
                <a:spcPts val="1600"/>
              </a:spcBef>
              <a:spcAft>
                <a:spcPts val="1600"/>
              </a:spcAft>
              <a:buSzPts val="1400"/>
              <a:buFont typeface="Yanone Kaffeesatz Light"/>
              <a:buChar char="■"/>
              <a:defRPr>
                <a:latin typeface="Yanone Kaffeesatz Light"/>
                <a:ea typeface="Yanone Kaffeesatz Light"/>
                <a:cs typeface="Yanone Kaffeesatz Light"/>
                <a:sym typeface="Yanone Kaffeesatz Light"/>
              </a:defRPr>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Yanone Kaffeesatz"/>
                <a:ea typeface="Yanone Kaffeesatz"/>
                <a:cs typeface="Yanone Kaffeesatz"/>
                <a:sym typeface="Yanone Kaffeesatz"/>
              </a:defRPr>
            </a:lvl1pPr>
            <a:lvl2pPr lvl="1" rtl="0">
              <a:buNone/>
              <a:defRPr>
                <a:latin typeface="Yanone Kaffeesatz"/>
                <a:ea typeface="Yanone Kaffeesatz"/>
                <a:cs typeface="Yanone Kaffeesatz"/>
                <a:sym typeface="Yanone Kaffeesatz"/>
              </a:defRPr>
            </a:lvl2pPr>
            <a:lvl3pPr lvl="2" rtl="0">
              <a:buNone/>
              <a:defRPr>
                <a:latin typeface="Yanone Kaffeesatz"/>
                <a:ea typeface="Yanone Kaffeesatz"/>
                <a:cs typeface="Yanone Kaffeesatz"/>
                <a:sym typeface="Yanone Kaffeesatz"/>
              </a:defRPr>
            </a:lvl3pPr>
            <a:lvl4pPr lvl="3" rtl="0">
              <a:buNone/>
              <a:defRPr>
                <a:latin typeface="Yanone Kaffeesatz"/>
                <a:ea typeface="Yanone Kaffeesatz"/>
                <a:cs typeface="Yanone Kaffeesatz"/>
                <a:sym typeface="Yanone Kaffeesatz"/>
              </a:defRPr>
            </a:lvl4pPr>
            <a:lvl5pPr lvl="4" rtl="0">
              <a:buNone/>
              <a:defRPr>
                <a:latin typeface="Yanone Kaffeesatz"/>
                <a:ea typeface="Yanone Kaffeesatz"/>
                <a:cs typeface="Yanone Kaffeesatz"/>
                <a:sym typeface="Yanone Kaffeesatz"/>
              </a:defRPr>
            </a:lvl5pPr>
            <a:lvl6pPr lvl="5" rtl="0">
              <a:buNone/>
              <a:defRPr>
                <a:latin typeface="Yanone Kaffeesatz"/>
                <a:ea typeface="Yanone Kaffeesatz"/>
                <a:cs typeface="Yanone Kaffeesatz"/>
                <a:sym typeface="Yanone Kaffeesatz"/>
              </a:defRPr>
            </a:lvl6pPr>
            <a:lvl7pPr lvl="6" rtl="0">
              <a:buNone/>
              <a:defRPr>
                <a:latin typeface="Yanone Kaffeesatz"/>
                <a:ea typeface="Yanone Kaffeesatz"/>
                <a:cs typeface="Yanone Kaffeesatz"/>
                <a:sym typeface="Yanone Kaffeesatz"/>
              </a:defRPr>
            </a:lvl7pPr>
            <a:lvl8pPr lvl="7" rtl="0">
              <a:buNone/>
              <a:defRPr>
                <a:latin typeface="Yanone Kaffeesatz"/>
                <a:ea typeface="Yanone Kaffeesatz"/>
                <a:cs typeface="Yanone Kaffeesatz"/>
                <a:sym typeface="Yanone Kaffeesatz"/>
              </a:defRPr>
            </a:lvl8pPr>
            <a:lvl9pPr lvl="8" rtl="0">
              <a:buNone/>
              <a:defRPr>
                <a:latin typeface="Yanone Kaffeesatz"/>
                <a:ea typeface="Yanone Kaffeesatz"/>
                <a:cs typeface="Yanone Kaffeesatz"/>
                <a:sym typeface="Yanone Kaffeesatz"/>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Yanone Kaffeesatz Light"/>
              <a:buNone/>
              <a:defRPr>
                <a:latin typeface="Yanone Kaffeesatz Light"/>
                <a:ea typeface="Yanone Kaffeesatz Light"/>
                <a:cs typeface="Yanone Kaffeesatz Light"/>
                <a:sym typeface="Yanone Kaffeesatz Light"/>
              </a:defRPr>
            </a:lvl1pPr>
            <a:lvl2pPr lvl="1" rtl="0">
              <a:spcBef>
                <a:spcPts val="0"/>
              </a:spcBef>
              <a:spcAft>
                <a:spcPts val="0"/>
              </a:spcAft>
              <a:buSzPts val="2800"/>
              <a:buFont typeface="Yanone Kaffeesatz"/>
              <a:buNone/>
              <a:defRPr>
                <a:latin typeface="Yanone Kaffeesatz"/>
                <a:ea typeface="Yanone Kaffeesatz"/>
                <a:cs typeface="Yanone Kaffeesatz"/>
                <a:sym typeface="Yanone Kaffeesatz"/>
              </a:defRPr>
            </a:lvl2pPr>
            <a:lvl3pPr lvl="2" rtl="0">
              <a:spcBef>
                <a:spcPts val="0"/>
              </a:spcBef>
              <a:spcAft>
                <a:spcPts val="0"/>
              </a:spcAft>
              <a:buSzPts val="2800"/>
              <a:buFont typeface="Yanone Kaffeesatz"/>
              <a:buNone/>
              <a:defRPr>
                <a:latin typeface="Yanone Kaffeesatz"/>
                <a:ea typeface="Yanone Kaffeesatz"/>
                <a:cs typeface="Yanone Kaffeesatz"/>
                <a:sym typeface="Yanone Kaffeesatz"/>
              </a:defRPr>
            </a:lvl3pPr>
            <a:lvl4pPr lvl="3" rtl="0">
              <a:spcBef>
                <a:spcPts val="0"/>
              </a:spcBef>
              <a:spcAft>
                <a:spcPts val="0"/>
              </a:spcAft>
              <a:buSzPts val="2800"/>
              <a:buFont typeface="Yanone Kaffeesatz"/>
              <a:buNone/>
              <a:defRPr>
                <a:latin typeface="Yanone Kaffeesatz"/>
                <a:ea typeface="Yanone Kaffeesatz"/>
                <a:cs typeface="Yanone Kaffeesatz"/>
                <a:sym typeface="Yanone Kaffeesatz"/>
              </a:defRPr>
            </a:lvl4pPr>
            <a:lvl5pPr lvl="4" rtl="0">
              <a:spcBef>
                <a:spcPts val="0"/>
              </a:spcBef>
              <a:spcAft>
                <a:spcPts val="0"/>
              </a:spcAft>
              <a:buSzPts val="2800"/>
              <a:buFont typeface="Yanone Kaffeesatz"/>
              <a:buNone/>
              <a:defRPr>
                <a:latin typeface="Yanone Kaffeesatz"/>
                <a:ea typeface="Yanone Kaffeesatz"/>
                <a:cs typeface="Yanone Kaffeesatz"/>
                <a:sym typeface="Yanone Kaffeesatz"/>
              </a:defRPr>
            </a:lvl5pPr>
            <a:lvl6pPr lvl="5" rtl="0">
              <a:spcBef>
                <a:spcPts val="0"/>
              </a:spcBef>
              <a:spcAft>
                <a:spcPts val="0"/>
              </a:spcAft>
              <a:buSzPts val="2800"/>
              <a:buFont typeface="Yanone Kaffeesatz"/>
              <a:buNone/>
              <a:defRPr>
                <a:latin typeface="Yanone Kaffeesatz"/>
                <a:ea typeface="Yanone Kaffeesatz"/>
                <a:cs typeface="Yanone Kaffeesatz"/>
                <a:sym typeface="Yanone Kaffeesatz"/>
              </a:defRPr>
            </a:lvl6pPr>
            <a:lvl7pPr lvl="6" rtl="0">
              <a:spcBef>
                <a:spcPts val="0"/>
              </a:spcBef>
              <a:spcAft>
                <a:spcPts val="0"/>
              </a:spcAft>
              <a:buSzPts val="2800"/>
              <a:buFont typeface="Yanone Kaffeesatz"/>
              <a:buNone/>
              <a:defRPr>
                <a:latin typeface="Yanone Kaffeesatz"/>
                <a:ea typeface="Yanone Kaffeesatz"/>
                <a:cs typeface="Yanone Kaffeesatz"/>
                <a:sym typeface="Yanone Kaffeesatz"/>
              </a:defRPr>
            </a:lvl7pPr>
            <a:lvl8pPr lvl="7" rtl="0">
              <a:spcBef>
                <a:spcPts val="0"/>
              </a:spcBef>
              <a:spcAft>
                <a:spcPts val="0"/>
              </a:spcAft>
              <a:buSzPts val="2800"/>
              <a:buFont typeface="Yanone Kaffeesatz"/>
              <a:buNone/>
              <a:defRPr>
                <a:latin typeface="Yanone Kaffeesatz"/>
                <a:ea typeface="Yanone Kaffeesatz"/>
                <a:cs typeface="Yanone Kaffeesatz"/>
                <a:sym typeface="Yanone Kaffeesatz"/>
              </a:defRPr>
            </a:lvl8pPr>
            <a:lvl9pPr lvl="8" rtl="0">
              <a:spcBef>
                <a:spcPts val="0"/>
              </a:spcBef>
              <a:spcAft>
                <a:spcPts val="0"/>
              </a:spcAft>
              <a:buSzPts val="2800"/>
              <a:buFont typeface="Yanone Kaffeesatz"/>
              <a:buNone/>
              <a:defRPr>
                <a:latin typeface="Yanone Kaffeesatz"/>
                <a:ea typeface="Yanone Kaffeesatz"/>
                <a:cs typeface="Yanone Kaffeesatz"/>
                <a:sym typeface="Yanone Kaffeesatz"/>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Yanone Kaffeesatz"/>
                <a:ea typeface="Yanone Kaffeesatz"/>
                <a:cs typeface="Yanone Kaffeesatz"/>
                <a:sym typeface="Yanone Kaffeesatz"/>
              </a:defRPr>
            </a:lvl1pPr>
            <a:lvl2pPr lvl="1" rtl="0">
              <a:buNone/>
              <a:defRPr>
                <a:latin typeface="Yanone Kaffeesatz"/>
                <a:ea typeface="Yanone Kaffeesatz"/>
                <a:cs typeface="Yanone Kaffeesatz"/>
                <a:sym typeface="Yanone Kaffeesatz"/>
              </a:defRPr>
            </a:lvl2pPr>
            <a:lvl3pPr lvl="2" rtl="0">
              <a:buNone/>
              <a:defRPr>
                <a:latin typeface="Yanone Kaffeesatz"/>
                <a:ea typeface="Yanone Kaffeesatz"/>
                <a:cs typeface="Yanone Kaffeesatz"/>
                <a:sym typeface="Yanone Kaffeesatz"/>
              </a:defRPr>
            </a:lvl3pPr>
            <a:lvl4pPr lvl="3" rtl="0">
              <a:buNone/>
              <a:defRPr>
                <a:latin typeface="Yanone Kaffeesatz"/>
                <a:ea typeface="Yanone Kaffeesatz"/>
                <a:cs typeface="Yanone Kaffeesatz"/>
                <a:sym typeface="Yanone Kaffeesatz"/>
              </a:defRPr>
            </a:lvl4pPr>
            <a:lvl5pPr lvl="4" rtl="0">
              <a:buNone/>
              <a:defRPr>
                <a:latin typeface="Yanone Kaffeesatz"/>
                <a:ea typeface="Yanone Kaffeesatz"/>
                <a:cs typeface="Yanone Kaffeesatz"/>
                <a:sym typeface="Yanone Kaffeesatz"/>
              </a:defRPr>
            </a:lvl5pPr>
            <a:lvl6pPr lvl="5" rtl="0">
              <a:buNone/>
              <a:defRPr>
                <a:latin typeface="Yanone Kaffeesatz"/>
                <a:ea typeface="Yanone Kaffeesatz"/>
                <a:cs typeface="Yanone Kaffeesatz"/>
                <a:sym typeface="Yanone Kaffeesatz"/>
              </a:defRPr>
            </a:lvl6pPr>
            <a:lvl7pPr lvl="6" rtl="0">
              <a:buNone/>
              <a:defRPr>
                <a:latin typeface="Yanone Kaffeesatz"/>
                <a:ea typeface="Yanone Kaffeesatz"/>
                <a:cs typeface="Yanone Kaffeesatz"/>
                <a:sym typeface="Yanone Kaffeesatz"/>
              </a:defRPr>
            </a:lvl7pPr>
            <a:lvl8pPr lvl="7" rtl="0">
              <a:buNone/>
              <a:defRPr>
                <a:latin typeface="Yanone Kaffeesatz"/>
                <a:ea typeface="Yanone Kaffeesatz"/>
                <a:cs typeface="Yanone Kaffeesatz"/>
                <a:sym typeface="Yanone Kaffeesatz"/>
              </a:defRPr>
            </a:lvl8pPr>
            <a:lvl9pPr lvl="8" rtl="0">
              <a:buNone/>
              <a:defRPr>
                <a:latin typeface="Yanone Kaffeesatz"/>
                <a:ea typeface="Yanone Kaffeesatz"/>
                <a:cs typeface="Yanone Kaffeesatz"/>
                <a:sym typeface="Yanone Kaffeesatz"/>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Yanone Kaffeesatz Light"/>
              <a:buChar char="●"/>
              <a:defRPr sz="1200">
                <a:latin typeface="Yanone Kaffeesatz Light"/>
                <a:ea typeface="Yanone Kaffeesatz Light"/>
                <a:cs typeface="Yanone Kaffeesatz Light"/>
                <a:sym typeface="Yanone Kaffeesatz Light"/>
              </a:defRPr>
            </a:lvl1pPr>
            <a:lvl2pPr indent="-304800" lvl="1" marL="914400" rtl="0">
              <a:spcBef>
                <a:spcPts val="1600"/>
              </a:spcBef>
              <a:spcAft>
                <a:spcPts val="0"/>
              </a:spcAft>
              <a:buSzPts val="1200"/>
              <a:buFont typeface="Yanone Kaffeesatz Light"/>
              <a:buChar char="○"/>
              <a:defRPr sz="1200">
                <a:latin typeface="Yanone Kaffeesatz Light"/>
                <a:ea typeface="Yanone Kaffeesatz Light"/>
                <a:cs typeface="Yanone Kaffeesatz Light"/>
                <a:sym typeface="Yanone Kaffeesatz Light"/>
              </a:defRPr>
            </a:lvl2pPr>
            <a:lvl3pPr indent="-304800" lvl="2" marL="1371600" rtl="0">
              <a:spcBef>
                <a:spcPts val="1600"/>
              </a:spcBef>
              <a:spcAft>
                <a:spcPts val="0"/>
              </a:spcAft>
              <a:buSzPts val="1200"/>
              <a:buFont typeface="Yanone Kaffeesatz Light"/>
              <a:buChar char="■"/>
              <a:defRPr sz="1200">
                <a:latin typeface="Yanone Kaffeesatz Light"/>
                <a:ea typeface="Yanone Kaffeesatz Light"/>
                <a:cs typeface="Yanone Kaffeesatz Light"/>
                <a:sym typeface="Yanone Kaffeesatz Light"/>
              </a:defRPr>
            </a:lvl3pPr>
            <a:lvl4pPr indent="-304800" lvl="3" marL="1828800" rtl="0">
              <a:spcBef>
                <a:spcPts val="1600"/>
              </a:spcBef>
              <a:spcAft>
                <a:spcPts val="0"/>
              </a:spcAft>
              <a:buSzPts val="1200"/>
              <a:buFont typeface="Yanone Kaffeesatz Light"/>
              <a:buChar char="●"/>
              <a:defRPr sz="1200">
                <a:latin typeface="Yanone Kaffeesatz Light"/>
                <a:ea typeface="Yanone Kaffeesatz Light"/>
                <a:cs typeface="Yanone Kaffeesatz Light"/>
                <a:sym typeface="Yanone Kaffeesatz Light"/>
              </a:defRPr>
            </a:lvl4pPr>
            <a:lvl5pPr indent="-304800" lvl="4" marL="2286000" rtl="0">
              <a:spcBef>
                <a:spcPts val="1600"/>
              </a:spcBef>
              <a:spcAft>
                <a:spcPts val="0"/>
              </a:spcAft>
              <a:buSzPts val="1200"/>
              <a:buFont typeface="Yanone Kaffeesatz Light"/>
              <a:buChar char="○"/>
              <a:defRPr sz="1200">
                <a:latin typeface="Yanone Kaffeesatz Light"/>
                <a:ea typeface="Yanone Kaffeesatz Light"/>
                <a:cs typeface="Yanone Kaffeesatz Light"/>
                <a:sym typeface="Yanone Kaffeesatz Light"/>
              </a:defRPr>
            </a:lvl5pPr>
            <a:lvl6pPr indent="-304800" lvl="5" marL="2743200" rtl="0">
              <a:spcBef>
                <a:spcPts val="1600"/>
              </a:spcBef>
              <a:spcAft>
                <a:spcPts val="0"/>
              </a:spcAft>
              <a:buSzPts val="1200"/>
              <a:buFont typeface="Yanone Kaffeesatz Light"/>
              <a:buChar char="■"/>
              <a:defRPr sz="1200">
                <a:latin typeface="Yanone Kaffeesatz Light"/>
                <a:ea typeface="Yanone Kaffeesatz Light"/>
                <a:cs typeface="Yanone Kaffeesatz Light"/>
                <a:sym typeface="Yanone Kaffeesatz Light"/>
              </a:defRPr>
            </a:lvl6pPr>
            <a:lvl7pPr indent="-304800" lvl="6" marL="3200400" rtl="0">
              <a:spcBef>
                <a:spcPts val="1600"/>
              </a:spcBef>
              <a:spcAft>
                <a:spcPts val="0"/>
              </a:spcAft>
              <a:buSzPts val="1200"/>
              <a:buFont typeface="Yanone Kaffeesatz Light"/>
              <a:buChar char="●"/>
              <a:defRPr sz="1200">
                <a:latin typeface="Yanone Kaffeesatz Light"/>
                <a:ea typeface="Yanone Kaffeesatz Light"/>
                <a:cs typeface="Yanone Kaffeesatz Light"/>
                <a:sym typeface="Yanone Kaffeesatz Light"/>
              </a:defRPr>
            </a:lvl7pPr>
            <a:lvl8pPr indent="-304800" lvl="7" marL="3657600" rtl="0">
              <a:spcBef>
                <a:spcPts val="1600"/>
              </a:spcBef>
              <a:spcAft>
                <a:spcPts val="0"/>
              </a:spcAft>
              <a:buSzPts val="1200"/>
              <a:buFont typeface="Yanone Kaffeesatz Light"/>
              <a:buChar char="○"/>
              <a:defRPr sz="1200">
                <a:latin typeface="Yanone Kaffeesatz Light"/>
                <a:ea typeface="Yanone Kaffeesatz Light"/>
                <a:cs typeface="Yanone Kaffeesatz Light"/>
                <a:sym typeface="Yanone Kaffeesatz Light"/>
              </a:defRPr>
            </a:lvl8pPr>
            <a:lvl9pPr indent="-304800" lvl="8" marL="4114800" rtl="0">
              <a:spcBef>
                <a:spcPts val="1600"/>
              </a:spcBef>
              <a:spcAft>
                <a:spcPts val="1600"/>
              </a:spcAft>
              <a:buSzPts val="1200"/>
              <a:buFont typeface="Yanone Kaffeesatz Light"/>
              <a:buChar char="■"/>
              <a:defRPr sz="1200">
                <a:latin typeface="Yanone Kaffeesatz Light"/>
                <a:ea typeface="Yanone Kaffeesatz Light"/>
                <a:cs typeface="Yanone Kaffeesatz Light"/>
                <a:sym typeface="Yanone Kaffeesatz Light"/>
              </a:defRPr>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Yanone Kaffeesatz"/>
                <a:ea typeface="Yanone Kaffeesatz"/>
                <a:cs typeface="Yanone Kaffeesatz"/>
                <a:sym typeface="Yanone Kaffeesatz"/>
              </a:defRPr>
            </a:lvl1pPr>
            <a:lvl2pPr lvl="1" rtl="0">
              <a:buNone/>
              <a:defRPr>
                <a:latin typeface="Yanone Kaffeesatz"/>
                <a:ea typeface="Yanone Kaffeesatz"/>
                <a:cs typeface="Yanone Kaffeesatz"/>
                <a:sym typeface="Yanone Kaffeesatz"/>
              </a:defRPr>
            </a:lvl2pPr>
            <a:lvl3pPr lvl="2" rtl="0">
              <a:buNone/>
              <a:defRPr>
                <a:latin typeface="Yanone Kaffeesatz"/>
                <a:ea typeface="Yanone Kaffeesatz"/>
                <a:cs typeface="Yanone Kaffeesatz"/>
                <a:sym typeface="Yanone Kaffeesatz"/>
              </a:defRPr>
            </a:lvl3pPr>
            <a:lvl4pPr lvl="3" rtl="0">
              <a:buNone/>
              <a:defRPr>
                <a:latin typeface="Yanone Kaffeesatz"/>
                <a:ea typeface="Yanone Kaffeesatz"/>
                <a:cs typeface="Yanone Kaffeesatz"/>
                <a:sym typeface="Yanone Kaffeesatz"/>
              </a:defRPr>
            </a:lvl4pPr>
            <a:lvl5pPr lvl="4" rtl="0">
              <a:buNone/>
              <a:defRPr>
                <a:latin typeface="Yanone Kaffeesatz"/>
                <a:ea typeface="Yanone Kaffeesatz"/>
                <a:cs typeface="Yanone Kaffeesatz"/>
                <a:sym typeface="Yanone Kaffeesatz"/>
              </a:defRPr>
            </a:lvl5pPr>
            <a:lvl6pPr lvl="5" rtl="0">
              <a:buNone/>
              <a:defRPr>
                <a:latin typeface="Yanone Kaffeesatz"/>
                <a:ea typeface="Yanone Kaffeesatz"/>
                <a:cs typeface="Yanone Kaffeesatz"/>
                <a:sym typeface="Yanone Kaffeesatz"/>
              </a:defRPr>
            </a:lvl6pPr>
            <a:lvl7pPr lvl="6" rtl="0">
              <a:buNone/>
              <a:defRPr>
                <a:latin typeface="Yanone Kaffeesatz"/>
                <a:ea typeface="Yanone Kaffeesatz"/>
                <a:cs typeface="Yanone Kaffeesatz"/>
                <a:sym typeface="Yanone Kaffeesatz"/>
              </a:defRPr>
            </a:lvl7pPr>
            <a:lvl8pPr lvl="7" rtl="0">
              <a:buNone/>
              <a:defRPr>
                <a:latin typeface="Yanone Kaffeesatz"/>
                <a:ea typeface="Yanone Kaffeesatz"/>
                <a:cs typeface="Yanone Kaffeesatz"/>
                <a:sym typeface="Yanone Kaffeesatz"/>
              </a:defRPr>
            </a:lvl8pPr>
            <a:lvl9pPr lvl="8" rtl="0">
              <a:buNone/>
              <a:defRPr>
                <a:latin typeface="Yanone Kaffeesatz"/>
                <a:ea typeface="Yanone Kaffeesatz"/>
                <a:cs typeface="Yanone Kaffeesatz"/>
                <a:sym typeface="Yanone Kaffeesatz"/>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Yanone Kaffeesatz Light"/>
              <a:buNone/>
              <a:defRPr>
                <a:latin typeface="Yanone Kaffeesatz Light"/>
                <a:ea typeface="Yanone Kaffeesatz Light"/>
                <a:cs typeface="Yanone Kaffeesatz Light"/>
                <a:sym typeface="Yanone Kaffeesatz Light"/>
              </a:defRPr>
            </a:lvl1pPr>
            <a:lvl2pPr lvl="1" rtl="0">
              <a:spcBef>
                <a:spcPts val="0"/>
              </a:spcBef>
              <a:spcAft>
                <a:spcPts val="0"/>
              </a:spcAft>
              <a:buSzPts val="2800"/>
              <a:buFont typeface="Yanone Kaffeesatz"/>
              <a:buNone/>
              <a:defRPr>
                <a:latin typeface="Yanone Kaffeesatz"/>
                <a:ea typeface="Yanone Kaffeesatz"/>
                <a:cs typeface="Yanone Kaffeesatz"/>
                <a:sym typeface="Yanone Kaffeesatz"/>
              </a:defRPr>
            </a:lvl2pPr>
            <a:lvl3pPr lvl="2" rtl="0">
              <a:spcBef>
                <a:spcPts val="0"/>
              </a:spcBef>
              <a:spcAft>
                <a:spcPts val="0"/>
              </a:spcAft>
              <a:buSzPts val="2800"/>
              <a:buFont typeface="Yanone Kaffeesatz"/>
              <a:buNone/>
              <a:defRPr>
                <a:latin typeface="Yanone Kaffeesatz"/>
                <a:ea typeface="Yanone Kaffeesatz"/>
                <a:cs typeface="Yanone Kaffeesatz"/>
                <a:sym typeface="Yanone Kaffeesatz"/>
              </a:defRPr>
            </a:lvl3pPr>
            <a:lvl4pPr lvl="3" rtl="0">
              <a:spcBef>
                <a:spcPts val="0"/>
              </a:spcBef>
              <a:spcAft>
                <a:spcPts val="0"/>
              </a:spcAft>
              <a:buSzPts val="2800"/>
              <a:buFont typeface="Yanone Kaffeesatz"/>
              <a:buNone/>
              <a:defRPr>
                <a:latin typeface="Yanone Kaffeesatz"/>
                <a:ea typeface="Yanone Kaffeesatz"/>
                <a:cs typeface="Yanone Kaffeesatz"/>
                <a:sym typeface="Yanone Kaffeesatz"/>
              </a:defRPr>
            </a:lvl4pPr>
            <a:lvl5pPr lvl="4" rtl="0">
              <a:spcBef>
                <a:spcPts val="0"/>
              </a:spcBef>
              <a:spcAft>
                <a:spcPts val="0"/>
              </a:spcAft>
              <a:buSzPts val="2800"/>
              <a:buFont typeface="Yanone Kaffeesatz"/>
              <a:buNone/>
              <a:defRPr>
                <a:latin typeface="Yanone Kaffeesatz"/>
                <a:ea typeface="Yanone Kaffeesatz"/>
                <a:cs typeface="Yanone Kaffeesatz"/>
                <a:sym typeface="Yanone Kaffeesatz"/>
              </a:defRPr>
            </a:lvl5pPr>
            <a:lvl6pPr lvl="5" rtl="0">
              <a:spcBef>
                <a:spcPts val="0"/>
              </a:spcBef>
              <a:spcAft>
                <a:spcPts val="0"/>
              </a:spcAft>
              <a:buSzPts val="2800"/>
              <a:buFont typeface="Yanone Kaffeesatz"/>
              <a:buNone/>
              <a:defRPr>
                <a:latin typeface="Yanone Kaffeesatz"/>
                <a:ea typeface="Yanone Kaffeesatz"/>
                <a:cs typeface="Yanone Kaffeesatz"/>
                <a:sym typeface="Yanone Kaffeesatz"/>
              </a:defRPr>
            </a:lvl6pPr>
            <a:lvl7pPr lvl="6" rtl="0">
              <a:spcBef>
                <a:spcPts val="0"/>
              </a:spcBef>
              <a:spcAft>
                <a:spcPts val="0"/>
              </a:spcAft>
              <a:buSzPts val="2800"/>
              <a:buFont typeface="Yanone Kaffeesatz"/>
              <a:buNone/>
              <a:defRPr>
                <a:latin typeface="Yanone Kaffeesatz"/>
                <a:ea typeface="Yanone Kaffeesatz"/>
                <a:cs typeface="Yanone Kaffeesatz"/>
                <a:sym typeface="Yanone Kaffeesatz"/>
              </a:defRPr>
            </a:lvl7pPr>
            <a:lvl8pPr lvl="7" rtl="0">
              <a:spcBef>
                <a:spcPts val="0"/>
              </a:spcBef>
              <a:spcAft>
                <a:spcPts val="0"/>
              </a:spcAft>
              <a:buSzPts val="2800"/>
              <a:buFont typeface="Yanone Kaffeesatz"/>
              <a:buNone/>
              <a:defRPr>
                <a:latin typeface="Yanone Kaffeesatz"/>
                <a:ea typeface="Yanone Kaffeesatz"/>
                <a:cs typeface="Yanone Kaffeesatz"/>
                <a:sym typeface="Yanone Kaffeesatz"/>
              </a:defRPr>
            </a:lvl8pPr>
            <a:lvl9pPr lvl="8" rtl="0">
              <a:spcBef>
                <a:spcPts val="0"/>
              </a:spcBef>
              <a:spcAft>
                <a:spcPts val="0"/>
              </a:spcAft>
              <a:buSzPts val="2800"/>
              <a:buFont typeface="Yanone Kaffeesatz"/>
              <a:buNone/>
              <a:defRPr>
                <a:latin typeface="Yanone Kaffeesatz"/>
                <a:ea typeface="Yanone Kaffeesatz"/>
                <a:cs typeface="Yanone Kaffeesatz"/>
                <a:sym typeface="Yanone Kaffeesatz"/>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Font typeface="Yanone Kaffeesatz Light"/>
              <a:buNone/>
              <a:defRPr sz="4800">
                <a:latin typeface="Yanone Kaffeesatz Light"/>
                <a:ea typeface="Yanone Kaffeesatz Light"/>
                <a:cs typeface="Yanone Kaffeesatz Light"/>
                <a:sym typeface="Yanone Kaffeesatz Light"/>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Yanone Kaffeesatz"/>
              <a:ea typeface="Yanone Kaffeesatz"/>
              <a:cs typeface="Yanone Kaffeesatz"/>
              <a:sym typeface="Yanone Kaffeesatz"/>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Font typeface="Yanone Kaffeesatz Light"/>
              <a:buNone/>
              <a:defRPr sz="4200">
                <a:latin typeface="Yanone Kaffeesatz Light"/>
                <a:ea typeface="Yanone Kaffeesatz Light"/>
                <a:cs typeface="Yanone Kaffeesatz Light"/>
                <a:sym typeface="Yanone Kaffeesatz Light"/>
              </a:defRPr>
            </a:lvl1pPr>
            <a:lvl2pPr lvl="1" rtl="0" algn="ctr">
              <a:spcBef>
                <a:spcPts val="0"/>
              </a:spcBef>
              <a:spcAft>
                <a:spcPts val="0"/>
              </a:spcAft>
              <a:buSzPts val="4200"/>
              <a:buFont typeface="Yanone Kaffeesatz Light"/>
              <a:buNone/>
              <a:defRPr sz="4200">
                <a:latin typeface="Yanone Kaffeesatz Light"/>
                <a:ea typeface="Yanone Kaffeesatz Light"/>
                <a:cs typeface="Yanone Kaffeesatz Light"/>
                <a:sym typeface="Yanone Kaffeesatz Light"/>
              </a:defRPr>
            </a:lvl2pPr>
            <a:lvl3pPr lvl="2" rtl="0" algn="ctr">
              <a:spcBef>
                <a:spcPts val="0"/>
              </a:spcBef>
              <a:spcAft>
                <a:spcPts val="0"/>
              </a:spcAft>
              <a:buSzPts val="4200"/>
              <a:buFont typeface="Yanone Kaffeesatz Light"/>
              <a:buNone/>
              <a:defRPr sz="4200">
                <a:latin typeface="Yanone Kaffeesatz Light"/>
                <a:ea typeface="Yanone Kaffeesatz Light"/>
                <a:cs typeface="Yanone Kaffeesatz Light"/>
                <a:sym typeface="Yanone Kaffeesatz Light"/>
              </a:defRPr>
            </a:lvl3pPr>
            <a:lvl4pPr lvl="3" rtl="0" algn="ctr">
              <a:spcBef>
                <a:spcPts val="0"/>
              </a:spcBef>
              <a:spcAft>
                <a:spcPts val="0"/>
              </a:spcAft>
              <a:buSzPts val="4200"/>
              <a:buFont typeface="Yanone Kaffeesatz Light"/>
              <a:buNone/>
              <a:defRPr sz="4200">
                <a:latin typeface="Yanone Kaffeesatz Light"/>
                <a:ea typeface="Yanone Kaffeesatz Light"/>
                <a:cs typeface="Yanone Kaffeesatz Light"/>
                <a:sym typeface="Yanone Kaffeesatz Light"/>
              </a:defRPr>
            </a:lvl4pPr>
            <a:lvl5pPr lvl="4" rtl="0" algn="ctr">
              <a:spcBef>
                <a:spcPts val="0"/>
              </a:spcBef>
              <a:spcAft>
                <a:spcPts val="0"/>
              </a:spcAft>
              <a:buSzPts val="4200"/>
              <a:buFont typeface="Yanone Kaffeesatz Light"/>
              <a:buNone/>
              <a:defRPr sz="4200">
                <a:latin typeface="Yanone Kaffeesatz Light"/>
                <a:ea typeface="Yanone Kaffeesatz Light"/>
                <a:cs typeface="Yanone Kaffeesatz Light"/>
                <a:sym typeface="Yanone Kaffeesatz Light"/>
              </a:defRPr>
            </a:lvl5pPr>
            <a:lvl6pPr lvl="5" rtl="0" algn="ctr">
              <a:spcBef>
                <a:spcPts val="0"/>
              </a:spcBef>
              <a:spcAft>
                <a:spcPts val="0"/>
              </a:spcAft>
              <a:buSzPts val="4200"/>
              <a:buFont typeface="Yanone Kaffeesatz Light"/>
              <a:buNone/>
              <a:defRPr sz="4200">
                <a:latin typeface="Yanone Kaffeesatz Light"/>
                <a:ea typeface="Yanone Kaffeesatz Light"/>
                <a:cs typeface="Yanone Kaffeesatz Light"/>
                <a:sym typeface="Yanone Kaffeesatz Light"/>
              </a:defRPr>
            </a:lvl6pPr>
            <a:lvl7pPr lvl="6" rtl="0" algn="ctr">
              <a:spcBef>
                <a:spcPts val="0"/>
              </a:spcBef>
              <a:spcAft>
                <a:spcPts val="0"/>
              </a:spcAft>
              <a:buSzPts val="4200"/>
              <a:buFont typeface="Yanone Kaffeesatz Light"/>
              <a:buNone/>
              <a:defRPr sz="4200">
                <a:latin typeface="Yanone Kaffeesatz Light"/>
                <a:ea typeface="Yanone Kaffeesatz Light"/>
                <a:cs typeface="Yanone Kaffeesatz Light"/>
                <a:sym typeface="Yanone Kaffeesatz Light"/>
              </a:defRPr>
            </a:lvl7pPr>
            <a:lvl8pPr lvl="7" rtl="0" algn="ctr">
              <a:spcBef>
                <a:spcPts val="0"/>
              </a:spcBef>
              <a:spcAft>
                <a:spcPts val="0"/>
              </a:spcAft>
              <a:buSzPts val="4200"/>
              <a:buFont typeface="Yanone Kaffeesatz Light"/>
              <a:buNone/>
              <a:defRPr sz="4200">
                <a:latin typeface="Yanone Kaffeesatz Light"/>
                <a:ea typeface="Yanone Kaffeesatz Light"/>
                <a:cs typeface="Yanone Kaffeesatz Light"/>
                <a:sym typeface="Yanone Kaffeesatz Light"/>
              </a:defRPr>
            </a:lvl8pPr>
            <a:lvl9pPr lvl="8" rtl="0" algn="ctr">
              <a:spcBef>
                <a:spcPts val="0"/>
              </a:spcBef>
              <a:spcAft>
                <a:spcPts val="0"/>
              </a:spcAft>
              <a:buSzPts val="4200"/>
              <a:buFont typeface="Yanone Kaffeesatz Light"/>
              <a:buNone/>
              <a:defRPr sz="4200">
                <a:latin typeface="Yanone Kaffeesatz Light"/>
                <a:ea typeface="Yanone Kaffeesatz Light"/>
                <a:cs typeface="Yanone Kaffeesatz Light"/>
                <a:sym typeface="Yanone Kaffeesatz Light"/>
              </a:defRPr>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Yanone Kaffeesatz"/>
              <a:buNone/>
              <a:defRPr sz="2100">
                <a:latin typeface="Yanone Kaffeesatz"/>
                <a:ea typeface="Yanone Kaffeesatz"/>
                <a:cs typeface="Yanone Kaffeesatz"/>
                <a:sym typeface="Yanone Kaffeesatz"/>
              </a:defRPr>
            </a:lvl1pPr>
            <a:lvl2pPr lvl="1" rtl="0" algn="ctr">
              <a:lnSpc>
                <a:spcPct val="100000"/>
              </a:lnSpc>
              <a:spcBef>
                <a:spcPts val="0"/>
              </a:spcBef>
              <a:spcAft>
                <a:spcPts val="0"/>
              </a:spcAft>
              <a:buSzPts val="2100"/>
              <a:buFont typeface="Yanone Kaffeesatz"/>
              <a:buNone/>
              <a:defRPr sz="2100">
                <a:latin typeface="Yanone Kaffeesatz"/>
                <a:ea typeface="Yanone Kaffeesatz"/>
                <a:cs typeface="Yanone Kaffeesatz"/>
                <a:sym typeface="Yanone Kaffeesatz"/>
              </a:defRPr>
            </a:lvl2pPr>
            <a:lvl3pPr lvl="2" rtl="0" algn="ctr">
              <a:lnSpc>
                <a:spcPct val="100000"/>
              </a:lnSpc>
              <a:spcBef>
                <a:spcPts val="0"/>
              </a:spcBef>
              <a:spcAft>
                <a:spcPts val="0"/>
              </a:spcAft>
              <a:buSzPts val="2100"/>
              <a:buFont typeface="Yanone Kaffeesatz"/>
              <a:buNone/>
              <a:defRPr sz="2100">
                <a:latin typeface="Yanone Kaffeesatz"/>
                <a:ea typeface="Yanone Kaffeesatz"/>
                <a:cs typeface="Yanone Kaffeesatz"/>
                <a:sym typeface="Yanone Kaffeesatz"/>
              </a:defRPr>
            </a:lvl3pPr>
            <a:lvl4pPr lvl="3" rtl="0" algn="ctr">
              <a:lnSpc>
                <a:spcPct val="100000"/>
              </a:lnSpc>
              <a:spcBef>
                <a:spcPts val="0"/>
              </a:spcBef>
              <a:spcAft>
                <a:spcPts val="0"/>
              </a:spcAft>
              <a:buSzPts val="2100"/>
              <a:buFont typeface="Yanone Kaffeesatz"/>
              <a:buNone/>
              <a:defRPr sz="2100">
                <a:latin typeface="Yanone Kaffeesatz"/>
                <a:ea typeface="Yanone Kaffeesatz"/>
                <a:cs typeface="Yanone Kaffeesatz"/>
                <a:sym typeface="Yanone Kaffeesatz"/>
              </a:defRPr>
            </a:lvl4pPr>
            <a:lvl5pPr lvl="4" rtl="0" algn="ctr">
              <a:lnSpc>
                <a:spcPct val="100000"/>
              </a:lnSpc>
              <a:spcBef>
                <a:spcPts val="0"/>
              </a:spcBef>
              <a:spcAft>
                <a:spcPts val="0"/>
              </a:spcAft>
              <a:buSzPts val="2100"/>
              <a:buFont typeface="Yanone Kaffeesatz"/>
              <a:buNone/>
              <a:defRPr sz="2100">
                <a:latin typeface="Yanone Kaffeesatz"/>
                <a:ea typeface="Yanone Kaffeesatz"/>
                <a:cs typeface="Yanone Kaffeesatz"/>
                <a:sym typeface="Yanone Kaffeesatz"/>
              </a:defRPr>
            </a:lvl5pPr>
            <a:lvl6pPr lvl="5" rtl="0" algn="ctr">
              <a:lnSpc>
                <a:spcPct val="100000"/>
              </a:lnSpc>
              <a:spcBef>
                <a:spcPts val="0"/>
              </a:spcBef>
              <a:spcAft>
                <a:spcPts val="0"/>
              </a:spcAft>
              <a:buSzPts val="2100"/>
              <a:buFont typeface="Yanone Kaffeesatz"/>
              <a:buNone/>
              <a:defRPr sz="2100">
                <a:latin typeface="Yanone Kaffeesatz"/>
                <a:ea typeface="Yanone Kaffeesatz"/>
                <a:cs typeface="Yanone Kaffeesatz"/>
                <a:sym typeface="Yanone Kaffeesatz"/>
              </a:defRPr>
            </a:lvl6pPr>
            <a:lvl7pPr lvl="6" rtl="0" algn="ctr">
              <a:lnSpc>
                <a:spcPct val="100000"/>
              </a:lnSpc>
              <a:spcBef>
                <a:spcPts val="0"/>
              </a:spcBef>
              <a:spcAft>
                <a:spcPts val="0"/>
              </a:spcAft>
              <a:buSzPts val="2100"/>
              <a:buFont typeface="Yanone Kaffeesatz"/>
              <a:buNone/>
              <a:defRPr sz="2100">
                <a:latin typeface="Yanone Kaffeesatz"/>
                <a:ea typeface="Yanone Kaffeesatz"/>
                <a:cs typeface="Yanone Kaffeesatz"/>
                <a:sym typeface="Yanone Kaffeesatz"/>
              </a:defRPr>
            </a:lvl7pPr>
            <a:lvl8pPr lvl="7" rtl="0" algn="ctr">
              <a:lnSpc>
                <a:spcPct val="100000"/>
              </a:lnSpc>
              <a:spcBef>
                <a:spcPts val="0"/>
              </a:spcBef>
              <a:spcAft>
                <a:spcPts val="0"/>
              </a:spcAft>
              <a:buSzPts val="2100"/>
              <a:buFont typeface="Yanone Kaffeesatz"/>
              <a:buNone/>
              <a:defRPr sz="2100">
                <a:latin typeface="Yanone Kaffeesatz"/>
                <a:ea typeface="Yanone Kaffeesatz"/>
                <a:cs typeface="Yanone Kaffeesatz"/>
                <a:sym typeface="Yanone Kaffeesatz"/>
              </a:defRPr>
            </a:lvl8pPr>
            <a:lvl9pPr lvl="8" rtl="0" algn="ctr">
              <a:lnSpc>
                <a:spcPct val="100000"/>
              </a:lnSpc>
              <a:spcBef>
                <a:spcPts val="0"/>
              </a:spcBef>
              <a:spcAft>
                <a:spcPts val="0"/>
              </a:spcAft>
              <a:buSzPts val="2100"/>
              <a:buFont typeface="Yanone Kaffeesatz"/>
              <a:buNone/>
              <a:defRPr sz="2100">
                <a:latin typeface="Yanone Kaffeesatz"/>
                <a:ea typeface="Yanone Kaffeesatz"/>
                <a:cs typeface="Yanone Kaffeesatz"/>
                <a:sym typeface="Yanone Kaffeesatz"/>
              </a:defRPr>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Font typeface="Yanone Kaffeesatz"/>
              <a:buChar char="●"/>
              <a:defRPr>
                <a:latin typeface="Yanone Kaffeesatz"/>
                <a:ea typeface="Yanone Kaffeesatz"/>
                <a:cs typeface="Yanone Kaffeesatz"/>
                <a:sym typeface="Yanone Kaffeesatz"/>
              </a:defRPr>
            </a:lvl1pPr>
            <a:lvl2pPr indent="-317500" lvl="1" marL="914400" rtl="0">
              <a:spcBef>
                <a:spcPts val="1600"/>
              </a:spcBef>
              <a:spcAft>
                <a:spcPts val="0"/>
              </a:spcAft>
              <a:buSzPts val="1400"/>
              <a:buFont typeface="Yanone Kaffeesatz"/>
              <a:buChar char="○"/>
              <a:defRPr>
                <a:latin typeface="Yanone Kaffeesatz"/>
                <a:ea typeface="Yanone Kaffeesatz"/>
                <a:cs typeface="Yanone Kaffeesatz"/>
                <a:sym typeface="Yanone Kaffeesatz"/>
              </a:defRPr>
            </a:lvl2pPr>
            <a:lvl3pPr indent="-317500" lvl="2" marL="1371600" rtl="0">
              <a:spcBef>
                <a:spcPts val="1600"/>
              </a:spcBef>
              <a:spcAft>
                <a:spcPts val="0"/>
              </a:spcAft>
              <a:buSzPts val="1400"/>
              <a:buFont typeface="Yanone Kaffeesatz"/>
              <a:buChar char="■"/>
              <a:defRPr>
                <a:latin typeface="Yanone Kaffeesatz"/>
                <a:ea typeface="Yanone Kaffeesatz"/>
                <a:cs typeface="Yanone Kaffeesatz"/>
                <a:sym typeface="Yanone Kaffeesatz"/>
              </a:defRPr>
            </a:lvl3pPr>
            <a:lvl4pPr indent="-317500" lvl="3" marL="1828800" rtl="0">
              <a:spcBef>
                <a:spcPts val="1600"/>
              </a:spcBef>
              <a:spcAft>
                <a:spcPts val="0"/>
              </a:spcAft>
              <a:buSzPts val="1400"/>
              <a:buFont typeface="Yanone Kaffeesatz"/>
              <a:buChar char="●"/>
              <a:defRPr>
                <a:latin typeface="Yanone Kaffeesatz"/>
                <a:ea typeface="Yanone Kaffeesatz"/>
                <a:cs typeface="Yanone Kaffeesatz"/>
                <a:sym typeface="Yanone Kaffeesatz"/>
              </a:defRPr>
            </a:lvl4pPr>
            <a:lvl5pPr indent="-317500" lvl="4" marL="2286000" rtl="0">
              <a:spcBef>
                <a:spcPts val="1600"/>
              </a:spcBef>
              <a:spcAft>
                <a:spcPts val="0"/>
              </a:spcAft>
              <a:buSzPts val="1400"/>
              <a:buFont typeface="Yanone Kaffeesatz"/>
              <a:buChar char="○"/>
              <a:defRPr>
                <a:latin typeface="Yanone Kaffeesatz"/>
                <a:ea typeface="Yanone Kaffeesatz"/>
                <a:cs typeface="Yanone Kaffeesatz"/>
                <a:sym typeface="Yanone Kaffeesatz"/>
              </a:defRPr>
            </a:lvl5pPr>
            <a:lvl6pPr indent="-317500" lvl="5" marL="2743200" rtl="0">
              <a:spcBef>
                <a:spcPts val="1600"/>
              </a:spcBef>
              <a:spcAft>
                <a:spcPts val="0"/>
              </a:spcAft>
              <a:buSzPts val="1400"/>
              <a:buFont typeface="Yanone Kaffeesatz"/>
              <a:buChar char="■"/>
              <a:defRPr>
                <a:latin typeface="Yanone Kaffeesatz"/>
                <a:ea typeface="Yanone Kaffeesatz"/>
                <a:cs typeface="Yanone Kaffeesatz"/>
                <a:sym typeface="Yanone Kaffeesatz"/>
              </a:defRPr>
            </a:lvl6pPr>
            <a:lvl7pPr indent="-317500" lvl="6" marL="3200400" rtl="0">
              <a:spcBef>
                <a:spcPts val="1600"/>
              </a:spcBef>
              <a:spcAft>
                <a:spcPts val="0"/>
              </a:spcAft>
              <a:buSzPts val="1400"/>
              <a:buFont typeface="Yanone Kaffeesatz"/>
              <a:buChar char="●"/>
              <a:defRPr>
                <a:latin typeface="Yanone Kaffeesatz"/>
                <a:ea typeface="Yanone Kaffeesatz"/>
                <a:cs typeface="Yanone Kaffeesatz"/>
                <a:sym typeface="Yanone Kaffeesatz"/>
              </a:defRPr>
            </a:lvl7pPr>
            <a:lvl8pPr indent="-317500" lvl="7" marL="3657600" rtl="0">
              <a:spcBef>
                <a:spcPts val="1600"/>
              </a:spcBef>
              <a:spcAft>
                <a:spcPts val="0"/>
              </a:spcAft>
              <a:buSzPts val="1400"/>
              <a:buFont typeface="Yanone Kaffeesatz"/>
              <a:buChar char="○"/>
              <a:defRPr>
                <a:latin typeface="Yanone Kaffeesatz"/>
                <a:ea typeface="Yanone Kaffeesatz"/>
                <a:cs typeface="Yanone Kaffeesatz"/>
                <a:sym typeface="Yanone Kaffeesatz"/>
              </a:defRPr>
            </a:lvl8pPr>
            <a:lvl9pPr indent="-317500" lvl="8" marL="4114800" rtl="0">
              <a:spcBef>
                <a:spcPts val="1600"/>
              </a:spcBef>
              <a:spcAft>
                <a:spcPts val="1600"/>
              </a:spcAft>
              <a:buSzPts val="1400"/>
              <a:buFont typeface="Yanone Kaffeesatz"/>
              <a:buChar char="■"/>
              <a:defRPr>
                <a:latin typeface="Yanone Kaffeesatz"/>
                <a:ea typeface="Yanone Kaffeesatz"/>
                <a:cs typeface="Yanone Kaffeesatz"/>
                <a:sym typeface="Yanone Kaffeesatz"/>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atin typeface="Yanone Kaffeesatz"/>
                <a:ea typeface="Yanone Kaffeesatz"/>
                <a:cs typeface="Yanone Kaffeesatz"/>
                <a:sym typeface="Yanone Kaffeesatz"/>
              </a:defRPr>
            </a:lvl1pPr>
            <a:lvl2pPr lvl="1" rtl="0">
              <a:buNone/>
              <a:defRPr>
                <a:latin typeface="Yanone Kaffeesatz"/>
                <a:ea typeface="Yanone Kaffeesatz"/>
                <a:cs typeface="Yanone Kaffeesatz"/>
                <a:sym typeface="Yanone Kaffeesatz"/>
              </a:defRPr>
            </a:lvl2pPr>
            <a:lvl3pPr lvl="2" rtl="0">
              <a:buNone/>
              <a:defRPr>
                <a:latin typeface="Yanone Kaffeesatz"/>
                <a:ea typeface="Yanone Kaffeesatz"/>
                <a:cs typeface="Yanone Kaffeesatz"/>
                <a:sym typeface="Yanone Kaffeesatz"/>
              </a:defRPr>
            </a:lvl3pPr>
            <a:lvl4pPr lvl="3" rtl="0">
              <a:buNone/>
              <a:defRPr>
                <a:latin typeface="Yanone Kaffeesatz"/>
                <a:ea typeface="Yanone Kaffeesatz"/>
                <a:cs typeface="Yanone Kaffeesatz"/>
                <a:sym typeface="Yanone Kaffeesatz"/>
              </a:defRPr>
            </a:lvl4pPr>
            <a:lvl5pPr lvl="4" rtl="0">
              <a:buNone/>
              <a:defRPr>
                <a:latin typeface="Yanone Kaffeesatz"/>
                <a:ea typeface="Yanone Kaffeesatz"/>
                <a:cs typeface="Yanone Kaffeesatz"/>
                <a:sym typeface="Yanone Kaffeesatz"/>
              </a:defRPr>
            </a:lvl5pPr>
            <a:lvl6pPr lvl="5" rtl="0">
              <a:buNone/>
              <a:defRPr>
                <a:latin typeface="Yanone Kaffeesatz"/>
                <a:ea typeface="Yanone Kaffeesatz"/>
                <a:cs typeface="Yanone Kaffeesatz"/>
                <a:sym typeface="Yanone Kaffeesatz"/>
              </a:defRPr>
            </a:lvl6pPr>
            <a:lvl7pPr lvl="6" rtl="0">
              <a:buNone/>
              <a:defRPr>
                <a:latin typeface="Yanone Kaffeesatz"/>
                <a:ea typeface="Yanone Kaffeesatz"/>
                <a:cs typeface="Yanone Kaffeesatz"/>
                <a:sym typeface="Yanone Kaffeesatz"/>
              </a:defRPr>
            </a:lvl7pPr>
            <a:lvl8pPr lvl="7" rtl="0">
              <a:buNone/>
              <a:defRPr>
                <a:latin typeface="Yanone Kaffeesatz"/>
                <a:ea typeface="Yanone Kaffeesatz"/>
                <a:cs typeface="Yanone Kaffeesatz"/>
                <a:sym typeface="Yanone Kaffeesatz"/>
              </a:defRPr>
            </a:lvl8pPr>
            <a:lvl9pPr lvl="8" rtl="0">
              <a:buNone/>
              <a:defRPr>
                <a:latin typeface="Yanone Kaffeesatz"/>
                <a:ea typeface="Yanone Kaffeesatz"/>
                <a:cs typeface="Yanone Kaffeesatz"/>
                <a:sym typeface="Yanone Kaffeesatz"/>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Koffee">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12"/>
          <p:cNvSpPr txBox="1"/>
          <p:nvPr>
            <p:ph type="ctrTitle"/>
          </p:nvPr>
        </p:nvSpPr>
        <p:spPr>
          <a:xfrm>
            <a:off x="3973375" y="744575"/>
            <a:ext cx="48591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600"/>
              <a:t>Network analysis in epidemiology and ecology</a:t>
            </a:r>
            <a:endParaRPr sz="4600"/>
          </a:p>
        </p:txBody>
      </p:sp>
      <p:sp>
        <p:nvSpPr>
          <p:cNvPr id="50" name="Google Shape;50;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t>Created by Fidisoa Rasambainarivo </a:t>
            </a:r>
            <a:endParaRPr sz="2400"/>
          </a:p>
          <a:p>
            <a:pPr indent="0" lvl="0" marL="0" rtl="0" algn="r">
              <a:spcBef>
                <a:spcPts val="0"/>
              </a:spcBef>
              <a:spcAft>
                <a:spcPts val="0"/>
              </a:spcAft>
              <a:buNone/>
            </a:pPr>
            <a:r>
              <a:rPr lang="en" sz="2400"/>
              <a:t>and Michelle Evans</a:t>
            </a:r>
            <a:endParaRPr sz="2400"/>
          </a:p>
          <a:p>
            <a:pPr indent="0" lvl="0" marL="0" rtl="0" algn="r">
              <a:spcBef>
                <a:spcPts val="0"/>
              </a:spcBef>
              <a:spcAft>
                <a:spcPts val="0"/>
              </a:spcAft>
              <a:buNone/>
            </a:pPr>
            <a:r>
              <a:t/>
            </a:r>
            <a:endParaRPr sz="2400"/>
          </a:p>
          <a:p>
            <a:pPr indent="0" lvl="0" marL="0" rtl="0" algn="r">
              <a:spcBef>
                <a:spcPts val="0"/>
              </a:spcBef>
              <a:spcAft>
                <a:spcPts val="0"/>
              </a:spcAft>
              <a:buNone/>
            </a:pPr>
            <a:r>
              <a:rPr lang="en" sz="2400"/>
              <a:t>Presented by Michelle Evans</a:t>
            </a:r>
            <a:endParaRPr sz="2400"/>
          </a:p>
        </p:txBody>
      </p:sp>
      <p:sp>
        <p:nvSpPr>
          <p:cNvPr id="51" name="Google Shape;51;p12"/>
          <p:cNvSpPr txBox="1"/>
          <p:nvPr/>
        </p:nvSpPr>
        <p:spPr>
          <a:xfrm>
            <a:off x="101950" y="4429775"/>
            <a:ext cx="5243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Yanone Kaffeesatz Light"/>
                <a:ea typeface="Yanone Kaffeesatz Light"/>
                <a:cs typeface="Yanone Kaffeesatz Light"/>
                <a:sym typeface="Yanone Kaffeesatz Light"/>
              </a:rPr>
              <a:t>E2M2 </a:t>
            </a:r>
            <a:endParaRPr sz="1900">
              <a:latin typeface="Yanone Kaffeesatz Light"/>
              <a:ea typeface="Yanone Kaffeesatz Light"/>
              <a:cs typeface="Yanone Kaffeesatz Light"/>
              <a:sym typeface="Yanone Kaffeesatz Light"/>
            </a:endParaRPr>
          </a:p>
          <a:p>
            <a:pPr indent="0" lvl="0" marL="0" rtl="0" algn="l">
              <a:spcBef>
                <a:spcPts val="0"/>
              </a:spcBef>
              <a:spcAft>
                <a:spcPts val="0"/>
              </a:spcAft>
              <a:buNone/>
            </a:pPr>
            <a:r>
              <a:rPr lang="en" sz="1900">
                <a:latin typeface="Yanone Kaffeesatz Light"/>
                <a:ea typeface="Yanone Kaffeesatz Light"/>
                <a:cs typeface="Yanone Kaffeesatz Light"/>
                <a:sym typeface="Yanone Kaffeesatz Light"/>
              </a:rPr>
              <a:t>December 2022</a:t>
            </a:r>
            <a:endParaRPr sz="1900">
              <a:latin typeface="Yanone Kaffeesatz Light"/>
              <a:ea typeface="Yanone Kaffeesatz Light"/>
              <a:cs typeface="Yanone Kaffeesatz Light"/>
              <a:sym typeface="Yanone Kaffeesatz Light"/>
            </a:endParaRPr>
          </a:p>
        </p:txBody>
      </p:sp>
      <p:pic>
        <p:nvPicPr>
          <p:cNvPr id="52" name="Google Shape;52;p12"/>
          <p:cNvPicPr preferRelativeResize="0"/>
          <p:nvPr/>
        </p:nvPicPr>
        <p:blipFill>
          <a:blip r:embed="rId3">
            <a:alphaModFix/>
          </a:blip>
          <a:stretch>
            <a:fillRect/>
          </a:stretch>
        </p:blipFill>
        <p:spPr>
          <a:xfrm>
            <a:off x="-430200" y="-557162"/>
            <a:ext cx="4656074" cy="46560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Terms and Concepts</a:t>
            </a:r>
            <a:endParaRPr/>
          </a:p>
        </p:txBody>
      </p:sp>
      <p:sp>
        <p:nvSpPr>
          <p:cNvPr id="146" name="Google Shape;146;p21"/>
          <p:cNvSpPr/>
          <p:nvPr/>
        </p:nvSpPr>
        <p:spPr>
          <a:xfrm>
            <a:off x="1724075" y="2892975"/>
            <a:ext cx="462300" cy="427800"/>
          </a:xfrm>
          <a:prstGeom prst="ellipse">
            <a:avLst/>
          </a:prstGeom>
          <a:solidFill>
            <a:srgbClr val="EEEEEE"/>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147" name="Google Shape;147;p21"/>
          <p:cNvSpPr/>
          <p:nvPr/>
        </p:nvSpPr>
        <p:spPr>
          <a:xfrm>
            <a:off x="1441925" y="1761825"/>
            <a:ext cx="462300" cy="427800"/>
          </a:xfrm>
          <a:prstGeom prst="ellipse">
            <a:avLst/>
          </a:prstGeom>
          <a:solidFill>
            <a:srgbClr val="EFEFEF"/>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148" name="Google Shape;148;p21"/>
          <p:cNvSpPr/>
          <p:nvPr/>
        </p:nvSpPr>
        <p:spPr>
          <a:xfrm>
            <a:off x="3207125" y="1602063"/>
            <a:ext cx="462300" cy="427800"/>
          </a:xfrm>
          <a:prstGeom prst="ellipse">
            <a:avLst/>
          </a:prstGeom>
          <a:solidFill>
            <a:srgbClr val="EFEFEF"/>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149" name="Google Shape;149;p21"/>
          <p:cNvSpPr/>
          <p:nvPr/>
        </p:nvSpPr>
        <p:spPr>
          <a:xfrm>
            <a:off x="1492925" y="4024125"/>
            <a:ext cx="462300" cy="427800"/>
          </a:xfrm>
          <a:prstGeom prst="ellipse">
            <a:avLst/>
          </a:prstGeom>
          <a:solidFill>
            <a:srgbClr val="EEEEEE"/>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21"/>
          <p:cNvCxnSpPr>
            <a:stCxn id="147" idx="5"/>
            <a:endCxn id="146" idx="1"/>
          </p:cNvCxnSpPr>
          <p:nvPr/>
        </p:nvCxnSpPr>
        <p:spPr>
          <a:xfrm flipH="1">
            <a:off x="1791823" y="2126975"/>
            <a:ext cx="44700" cy="828600"/>
          </a:xfrm>
          <a:prstGeom prst="straightConnector1">
            <a:avLst/>
          </a:prstGeom>
          <a:noFill/>
          <a:ln cap="flat" cmpd="sng" w="19050">
            <a:solidFill>
              <a:srgbClr val="000000"/>
            </a:solidFill>
            <a:prstDash val="solid"/>
            <a:round/>
            <a:headEnd len="med" w="med" type="none"/>
            <a:tailEnd len="med" w="med" type="none"/>
          </a:ln>
        </p:spPr>
      </p:cxnSp>
      <p:cxnSp>
        <p:nvCxnSpPr>
          <p:cNvPr id="151" name="Google Shape;151;p21"/>
          <p:cNvCxnSpPr>
            <a:stCxn id="146" idx="7"/>
            <a:endCxn id="148" idx="3"/>
          </p:cNvCxnSpPr>
          <p:nvPr/>
        </p:nvCxnSpPr>
        <p:spPr>
          <a:xfrm flipH="1" rot="10800000">
            <a:off x="2118673" y="1967125"/>
            <a:ext cx="1156200" cy="988500"/>
          </a:xfrm>
          <a:prstGeom prst="straightConnector1">
            <a:avLst/>
          </a:prstGeom>
          <a:noFill/>
          <a:ln cap="flat" cmpd="sng" w="19050">
            <a:solidFill>
              <a:srgbClr val="000000"/>
            </a:solidFill>
            <a:prstDash val="solid"/>
            <a:round/>
            <a:headEnd len="med" w="med" type="none"/>
            <a:tailEnd len="med" w="med" type="none"/>
          </a:ln>
        </p:spPr>
      </p:cxnSp>
      <p:cxnSp>
        <p:nvCxnSpPr>
          <p:cNvPr id="152" name="Google Shape;152;p21"/>
          <p:cNvCxnSpPr>
            <a:stCxn id="153" idx="2"/>
            <a:endCxn id="149" idx="6"/>
          </p:cNvCxnSpPr>
          <p:nvPr/>
        </p:nvCxnSpPr>
        <p:spPr>
          <a:xfrm flipH="1">
            <a:off x="1955225" y="4073475"/>
            <a:ext cx="556500" cy="164700"/>
          </a:xfrm>
          <a:prstGeom prst="straightConnector1">
            <a:avLst/>
          </a:prstGeom>
          <a:noFill/>
          <a:ln cap="flat" cmpd="sng" w="19050">
            <a:solidFill>
              <a:srgbClr val="000000"/>
            </a:solidFill>
            <a:prstDash val="solid"/>
            <a:round/>
            <a:headEnd len="med" w="med" type="none"/>
            <a:tailEnd len="med" w="med" type="none"/>
          </a:ln>
        </p:spPr>
      </p:cxnSp>
      <p:sp>
        <p:nvSpPr>
          <p:cNvPr id="153" name="Google Shape;153;p21"/>
          <p:cNvSpPr/>
          <p:nvPr/>
        </p:nvSpPr>
        <p:spPr>
          <a:xfrm>
            <a:off x="2511725" y="3859575"/>
            <a:ext cx="462300" cy="427800"/>
          </a:xfrm>
          <a:prstGeom prst="ellipse">
            <a:avLst/>
          </a:prstGeom>
          <a:solidFill>
            <a:srgbClr val="EEEEEE"/>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154" name="Google Shape;154;p21"/>
          <p:cNvCxnSpPr>
            <a:stCxn id="146" idx="4"/>
            <a:endCxn id="153" idx="0"/>
          </p:cNvCxnSpPr>
          <p:nvPr/>
        </p:nvCxnSpPr>
        <p:spPr>
          <a:xfrm>
            <a:off x="1955225" y="3320775"/>
            <a:ext cx="787800" cy="538800"/>
          </a:xfrm>
          <a:prstGeom prst="straightConnector1">
            <a:avLst/>
          </a:prstGeom>
          <a:noFill/>
          <a:ln cap="flat" cmpd="sng" w="19050">
            <a:solidFill>
              <a:srgbClr val="000000"/>
            </a:solidFill>
            <a:prstDash val="solid"/>
            <a:round/>
            <a:headEnd len="med" w="med" type="none"/>
            <a:tailEnd len="med" w="med" type="none"/>
          </a:ln>
        </p:spPr>
      </p:cxnSp>
      <p:sp>
        <p:nvSpPr>
          <p:cNvPr id="155" name="Google Shape;155;p21"/>
          <p:cNvSpPr/>
          <p:nvPr/>
        </p:nvSpPr>
        <p:spPr>
          <a:xfrm>
            <a:off x="3299288" y="2830325"/>
            <a:ext cx="462300" cy="427800"/>
          </a:xfrm>
          <a:prstGeom prst="ellipse">
            <a:avLst/>
          </a:prstGeom>
          <a:solidFill>
            <a:srgbClr val="EEEEEE"/>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156" name="Google Shape;156;p21"/>
          <p:cNvCxnSpPr>
            <a:stCxn id="146" idx="6"/>
            <a:endCxn id="155" idx="2"/>
          </p:cNvCxnSpPr>
          <p:nvPr/>
        </p:nvCxnSpPr>
        <p:spPr>
          <a:xfrm flipH="1" rot="10800000">
            <a:off x="2186375" y="3044175"/>
            <a:ext cx="1113000" cy="62700"/>
          </a:xfrm>
          <a:prstGeom prst="straightConnector1">
            <a:avLst/>
          </a:prstGeom>
          <a:noFill/>
          <a:ln cap="flat" cmpd="sng" w="19050">
            <a:solidFill>
              <a:srgbClr val="000000"/>
            </a:solidFill>
            <a:prstDash val="solid"/>
            <a:round/>
            <a:headEnd len="med" w="med" type="none"/>
            <a:tailEnd len="med" w="med" type="none"/>
          </a:ln>
        </p:spPr>
      </p:cxnSp>
      <p:sp>
        <p:nvSpPr>
          <p:cNvPr id="157" name="Google Shape;157;p21"/>
          <p:cNvSpPr/>
          <p:nvPr/>
        </p:nvSpPr>
        <p:spPr>
          <a:xfrm>
            <a:off x="583363" y="2955575"/>
            <a:ext cx="462300" cy="427800"/>
          </a:xfrm>
          <a:prstGeom prst="ellipse">
            <a:avLst/>
          </a:prstGeom>
          <a:solidFill>
            <a:srgbClr val="EEEEEE"/>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158" name="Google Shape;158;p21"/>
          <p:cNvCxnSpPr>
            <a:stCxn id="157" idx="6"/>
            <a:endCxn id="146" idx="2"/>
          </p:cNvCxnSpPr>
          <p:nvPr/>
        </p:nvCxnSpPr>
        <p:spPr>
          <a:xfrm flipH="1" rot="10800000">
            <a:off x="1045663" y="3106775"/>
            <a:ext cx="678300" cy="62700"/>
          </a:xfrm>
          <a:prstGeom prst="straightConnector1">
            <a:avLst/>
          </a:prstGeom>
          <a:noFill/>
          <a:ln cap="flat" cmpd="sng" w="19050">
            <a:solidFill>
              <a:srgbClr val="000000"/>
            </a:solidFill>
            <a:prstDash val="solid"/>
            <a:round/>
            <a:headEnd len="med" w="med" type="none"/>
            <a:tailEnd len="med" w="med" type="none"/>
          </a:ln>
        </p:spPr>
      </p:cxnSp>
      <p:cxnSp>
        <p:nvCxnSpPr>
          <p:cNvPr id="159" name="Google Shape;159;p21"/>
          <p:cNvCxnSpPr>
            <a:stCxn id="147" idx="6"/>
            <a:endCxn id="155" idx="1"/>
          </p:cNvCxnSpPr>
          <p:nvPr/>
        </p:nvCxnSpPr>
        <p:spPr>
          <a:xfrm>
            <a:off x="1904225" y="1975725"/>
            <a:ext cx="1462800" cy="917100"/>
          </a:xfrm>
          <a:prstGeom prst="straightConnector1">
            <a:avLst/>
          </a:prstGeom>
          <a:noFill/>
          <a:ln cap="flat" cmpd="sng" w="19050">
            <a:solidFill>
              <a:srgbClr val="000000"/>
            </a:solidFill>
            <a:prstDash val="solid"/>
            <a:round/>
            <a:headEnd len="med" w="med" type="none"/>
            <a:tailEnd len="med" w="med" type="none"/>
          </a:ln>
        </p:spPr>
      </p:cxnSp>
      <p:sp>
        <p:nvSpPr>
          <p:cNvPr id="160" name="Google Shape;160;p21"/>
          <p:cNvSpPr txBox="1"/>
          <p:nvPr/>
        </p:nvSpPr>
        <p:spPr>
          <a:xfrm>
            <a:off x="4262275" y="1234450"/>
            <a:ext cx="4722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Yanone Kaffeesatz"/>
                <a:ea typeface="Yanone Kaffeesatz"/>
                <a:cs typeface="Yanone Kaffeesatz"/>
                <a:sym typeface="Yanone Kaffeesatz"/>
              </a:rPr>
              <a:t>Network:</a:t>
            </a:r>
            <a:r>
              <a:rPr lang="en" sz="1900">
                <a:latin typeface="Yanone Kaffeesatz Light"/>
                <a:ea typeface="Yanone Kaffeesatz Light"/>
                <a:cs typeface="Yanone Kaffeesatz Light"/>
                <a:sym typeface="Yanone Kaffeesatz Light"/>
              </a:rPr>
              <a:t> structure made up of (social) actors that are interacting</a:t>
            </a:r>
            <a:endParaRPr sz="1900">
              <a:latin typeface="Yanone Kaffeesatz Light"/>
              <a:ea typeface="Yanone Kaffeesatz Light"/>
              <a:cs typeface="Yanone Kaffeesatz Light"/>
              <a:sym typeface="Yanone Kaffeesatz Light"/>
            </a:endParaRPr>
          </a:p>
        </p:txBody>
      </p:sp>
      <p:sp>
        <p:nvSpPr>
          <p:cNvPr id="161" name="Google Shape;161;p21"/>
          <p:cNvSpPr txBox="1"/>
          <p:nvPr/>
        </p:nvSpPr>
        <p:spPr>
          <a:xfrm>
            <a:off x="4262275" y="2003950"/>
            <a:ext cx="4722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1155CC"/>
                </a:solidFill>
                <a:latin typeface="Yanone Kaffeesatz"/>
                <a:ea typeface="Yanone Kaffeesatz"/>
                <a:cs typeface="Yanone Kaffeesatz"/>
                <a:sym typeface="Yanone Kaffeesatz"/>
              </a:rPr>
              <a:t>Node/Vertex:</a:t>
            </a:r>
            <a:r>
              <a:rPr lang="en" sz="1900">
                <a:latin typeface="Yanone Kaffeesatz Light"/>
                <a:ea typeface="Yanone Kaffeesatz Light"/>
                <a:cs typeface="Yanone Kaffeesatz Light"/>
                <a:sym typeface="Yanone Kaffeesatz Light"/>
              </a:rPr>
              <a:t> each actor in the network (individual, village, species, etc.)</a:t>
            </a:r>
            <a:endParaRPr sz="1900">
              <a:latin typeface="Yanone Kaffeesatz Light"/>
              <a:ea typeface="Yanone Kaffeesatz Light"/>
              <a:cs typeface="Yanone Kaffeesatz Light"/>
              <a:sym typeface="Yanone Kaffeesatz Light"/>
            </a:endParaRPr>
          </a:p>
        </p:txBody>
      </p:sp>
      <p:sp>
        <p:nvSpPr>
          <p:cNvPr id="162" name="Google Shape;162;p21"/>
          <p:cNvSpPr txBox="1"/>
          <p:nvPr/>
        </p:nvSpPr>
        <p:spPr>
          <a:xfrm>
            <a:off x="4617675" y="2706575"/>
            <a:ext cx="42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Nœud: un agent dans le réseau (individus, village, </a:t>
            </a:r>
            <a:r>
              <a:rPr i="1" lang="en">
                <a:latin typeface="Yanone Kaffeesatz Light"/>
                <a:ea typeface="Yanone Kaffeesatz Light"/>
                <a:cs typeface="Yanone Kaffeesatz Light"/>
                <a:sym typeface="Yanone Kaffeesatz Light"/>
              </a:rPr>
              <a:t>espèces,</a:t>
            </a:r>
            <a:r>
              <a:rPr i="1" lang="en">
                <a:latin typeface="Yanone Kaffeesatz Light"/>
                <a:ea typeface="Yanone Kaffeesatz Light"/>
                <a:cs typeface="Yanone Kaffeesatz Light"/>
                <a:sym typeface="Yanone Kaffeesatz Light"/>
              </a:rPr>
              <a:t> etc.)</a:t>
            </a:r>
            <a:endParaRPr i="1">
              <a:latin typeface="Yanone Kaffeesatz Light"/>
              <a:ea typeface="Yanone Kaffeesatz Light"/>
              <a:cs typeface="Yanone Kaffeesatz Light"/>
              <a:sym typeface="Yanone Kaffeesatz Light"/>
            </a:endParaRPr>
          </a:p>
        </p:txBody>
      </p:sp>
      <p:sp>
        <p:nvSpPr>
          <p:cNvPr id="163" name="Google Shape;163;p21"/>
          <p:cNvSpPr txBox="1"/>
          <p:nvPr/>
        </p:nvSpPr>
        <p:spPr>
          <a:xfrm>
            <a:off x="464100" y="740479"/>
            <a:ext cx="21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Les vocabulaires et concepts</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Terms and Concepts</a:t>
            </a:r>
            <a:endParaRPr/>
          </a:p>
        </p:txBody>
      </p:sp>
      <p:sp>
        <p:nvSpPr>
          <p:cNvPr id="169" name="Google Shape;169;p22"/>
          <p:cNvSpPr txBox="1"/>
          <p:nvPr/>
        </p:nvSpPr>
        <p:spPr>
          <a:xfrm>
            <a:off x="4262275" y="1234450"/>
            <a:ext cx="4722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Yanone Kaffeesatz"/>
                <a:ea typeface="Yanone Kaffeesatz"/>
                <a:cs typeface="Yanone Kaffeesatz"/>
                <a:sym typeface="Yanone Kaffeesatz"/>
              </a:rPr>
              <a:t>Network:</a:t>
            </a:r>
            <a:r>
              <a:rPr lang="en" sz="1900">
                <a:latin typeface="Yanone Kaffeesatz Light"/>
                <a:ea typeface="Yanone Kaffeesatz Light"/>
                <a:cs typeface="Yanone Kaffeesatz Light"/>
                <a:sym typeface="Yanone Kaffeesatz Light"/>
              </a:rPr>
              <a:t> structure made up of (social) actors that are interacting</a:t>
            </a:r>
            <a:endParaRPr sz="1900">
              <a:latin typeface="Yanone Kaffeesatz Light"/>
              <a:ea typeface="Yanone Kaffeesatz Light"/>
              <a:cs typeface="Yanone Kaffeesatz Light"/>
              <a:sym typeface="Yanone Kaffeesatz Light"/>
            </a:endParaRPr>
          </a:p>
        </p:txBody>
      </p:sp>
      <p:sp>
        <p:nvSpPr>
          <p:cNvPr id="170" name="Google Shape;170;p22"/>
          <p:cNvSpPr txBox="1"/>
          <p:nvPr/>
        </p:nvSpPr>
        <p:spPr>
          <a:xfrm>
            <a:off x="4262275" y="2003950"/>
            <a:ext cx="4722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1155CC"/>
                </a:solidFill>
                <a:latin typeface="Yanone Kaffeesatz"/>
                <a:ea typeface="Yanone Kaffeesatz"/>
                <a:cs typeface="Yanone Kaffeesatz"/>
                <a:sym typeface="Yanone Kaffeesatz"/>
              </a:rPr>
              <a:t>Node/Vertex:</a:t>
            </a:r>
            <a:r>
              <a:rPr lang="en" sz="1900">
                <a:latin typeface="Yanone Kaffeesatz Light"/>
                <a:ea typeface="Yanone Kaffeesatz Light"/>
                <a:cs typeface="Yanone Kaffeesatz Light"/>
                <a:sym typeface="Yanone Kaffeesatz Light"/>
              </a:rPr>
              <a:t> each actor in the network (individual, village, species, etc.)</a:t>
            </a:r>
            <a:endParaRPr sz="1900">
              <a:latin typeface="Yanone Kaffeesatz Light"/>
              <a:ea typeface="Yanone Kaffeesatz Light"/>
              <a:cs typeface="Yanone Kaffeesatz Light"/>
              <a:sym typeface="Yanone Kaffeesatz Light"/>
            </a:endParaRPr>
          </a:p>
        </p:txBody>
      </p:sp>
      <p:sp>
        <p:nvSpPr>
          <p:cNvPr id="171" name="Google Shape;171;p22"/>
          <p:cNvSpPr/>
          <p:nvPr/>
        </p:nvSpPr>
        <p:spPr>
          <a:xfrm>
            <a:off x="1724075" y="2892975"/>
            <a:ext cx="462300" cy="427800"/>
          </a:xfrm>
          <a:prstGeom prst="ellipse">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172" name="Google Shape;172;p22"/>
          <p:cNvSpPr/>
          <p:nvPr/>
        </p:nvSpPr>
        <p:spPr>
          <a:xfrm>
            <a:off x="1441925" y="1761825"/>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173" name="Google Shape;173;p22"/>
          <p:cNvSpPr/>
          <p:nvPr/>
        </p:nvSpPr>
        <p:spPr>
          <a:xfrm>
            <a:off x="3207125" y="160206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174" name="Google Shape;174;p22"/>
          <p:cNvSpPr/>
          <p:nvPr/>
        </p:nvSpPr>
        <p:spPr>
          <a:xfrm>
            <a:off x="1492925" y="40241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22"/>
          <p:cNvCxnSpPr>
            <a:stCxn id="172" idx="5"/>
            <a:endCxn id="171" idx="1"/>
          </p:cNvCxnSpPr>
          <p:nvPr/>
        </p:nvCxnSpPr>
        <p:spPr>
          <a:xfrm flipH="1">
            <a:off x="1791823" y="2126975"/>
            <a:ext cx="44700" cy="828600"/>
          </a:xfrm>
          <a:prstGeom prst="straightConnector1">
            <a:avLst/>
          </a:prstGeom>
          <a:noFill/>
          <a:ln cap="flat" cmpd="sng" w="28575">
            <a:solidFill>
              <a:srgbClr val="38761D"/>
            </a:solidFill>
            <a:prstDash val="solid"/>
            <a:round/>
            <a:headEnd len="med" w="med" type="none"/>
            <a:tailEnd len="med" w="med" type="none"/>
          </a:ln>
        </p:spPr>
      </p:cxnSp>
      <p:cxnSp>
        <p:nvCxnSpPr>
          <p:cNvPr id="176" name="Google Shape;176;p22"/>
          <p:cNvCxnSpPr>
            <a:stCxn id="171" idx="7"/>
            <a:endCxn id="173" idx="3"/>
          </p:cNvCxnSpPr>
          <p:nvPr/>
        </p:nvCxnSpPr>
        <p:spPr>
          <a:xfrm flipH="1" rot="10800000">
            <a:off x="2118673" y="1967125"/>
            <a:ext cx="1156200" cy="988500"/>
          </a:xfrm>
          <a:prstGeom prst="straightConnector1">
            <a:avLst/>
          </a:prstGeom>
          <a:noFill/>
          <a:ln cap="flat" cmpd="sng" w="28575">
            <a:solidFill>
              <a:srgbClr val="38761D"/>
            </a:solidFill>
            <a:prstDash val="solid"/>
            <a:round/>
            <a:headEnd len="med" w="med" type="none"/>
            <a:tailEnd len="med" w="med" type="none"/>
          </a:ln>
        </p:spPr>
      </p:cxnSp>
      <p:cxnSp>
        <p:nvCxnSpPr>
          <p:cNvPr id="177" name="Google Shape;177;p22"/>
          <p:cNvCxnSpPr>
            <a:stCxn id="178" idx="2"/>
            <a:endCxn id="174" idx="6"/>
          </p:cNvCxnSpPr>
          <p:nvPr/>
        </p:nvCxnSpPr>
        <p:spPr>
          <a:xfrm flipH="1">
            <a:off x="1955225" y="4073475"/>
            <a:ext cx="556500" cy="164700"/>
          </a:xfrm>
          <a:prstGeom prst="straightConnector1">
            <a:avLst/>
          </a:prstGeom>
          <a:noFill/>
          <a:ln cap="flat" cmpd="sng" w="28575">
            <a:solidFill>
              <a:srgbClr val="38761D"/>
            </a:solidFill>
            <a:prstDash val="solid"/>
            <a:round/>
            <a:headEnd len="med" w="med" type="none"/>
            <a:tailEnd len="med" w="med" type="none"/>
          </a:ln>
        </p:spPr>
      </p:cxnSp>
      <p:sp>
        <p:nvSpPr>
          <p:cNvPr id="178" name="Google Shape;178;p22"/>
          <p:cNvSpPr/>
          <p:nvPr/>
        </p:nvSpPr>
        <p:spPr>
          <a:xfrm>
            <a:off x="2511725" y="3859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179" name="Google Shape;179;p22"/>
          <p:cNvCxnSpPr>
            <a:stCxn id="171" idx="4"/>
            <a:endCxn id="178" idx="0"/>
          </p:cNvCxnSpPr>
          <p:nvPr/>
        </p:nvCxnSpPr>
        <p:spPr>
          <a:xfrm>
            <a:off x="1955225" y="3320775"/>
            <a:ext cx="787800" cy="538800"/>
          </a:xfrm>
          <a:prstGeom prst="straightConnector1">
            <a:avLst/>
          </a:prstGeom>
          <a:noFill/>
          <a:ln cap="flat" cmpd="sng" w="28575">
            <a:solidFill>
              <a:srgbClr val="38761D"/>
            </a:solidFill>
            <a:prstDash val="solid"/>
            <a:round/>
            <a:headEnd len="med" w="med" type="none"/>
            <a:tailEnd len="med" w="med" type="none"/>
          </a:ln>
        </p:spPr>
      </p:cxnSp>
      <p:sp>
        <p:nvSpPr>
          <p:cNvPr id="180" name="Google Shape;180;p22"/>
          <p:cNvSpPr/>
          <p:nvPr/>
        </p:nvSpPr>
        <p:spPr>
          <a:xfrm>
            <a:off x="3299288" y="28303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181" name="Google Shape;181;p22"/>
          <p:cNvCxnSpPr>
            <a:stCxn id="171" idx="6"/>
            <a:endCxn id="180" idx="2"/>
          </p:cNvCxnSpPr>
          <p:nvPr/>
        </p:nvCxnSpPr>
        <p:spPr>
          <a:xfrm flipH="1" rot="10800000">
            <a:off x="2186375" y="3044175"/>
            <a:ext cx="1113000" cy="62700"/>
          </a:xfrm>
          <a:prstGeom prst="straightConnector1">
            <a:avLst/>
          </a:prstGeom>
          <a:noFill/>
          <a:ln cap="flat" cmpd="sng" w="28575">
            <a:solidFill>
              <a:srgbClr val="38761D"/>
            </a:solidFill>
            <a:prstDash val="solid"/>
            <a:round/>
            <a:headEnd len="med" w="med" type="none"/>
            <a:tailEnd len="med" w="med" type="none"/>
          </a:ln>
        </p:spPr>
      </p:cxnSp>
      <p:sp>
        <p:nvSpPr>
          <p:cNvPr id="182" name="Google Shape;182;p22"/>
          <p:cNvSpPr/>
          <p:nvPr/>
        </p:nvSpPr>
        <p:spPr>
          <a:xfrm>
            <a:off x="583363" y="2955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183" name="Google Shape;183;p22"/>
          <p:cNvCxnSpPr>
            <a:stCxn id="182" idx="6"/>
            <a:endCxn id="171" idx="2"/>
          </p:cNvCxnSpPr>
          <p:nvPr/>
        </p:nvCxnSpPr>
        <p:spPr>
          <a:xfrm flipH="1" rot="10800000">
            <a:off x="1045663" y="3106775"/>
            <a:ext cx="678300" cy="62700"/>
          </a:xfrm>
          <a:prstGeom prst="straightConnector1">
            <a:avLst/>
          </a:prstGeom>
          <a:noFill/>
          <a:ln cap="flat" cmpd="sng" w="28575">
            <a:solidFill>
              <a:srgbClr val="38761D"/>
            </a:solidFill>
            <a:prstDash val="solid"/>
            <a:round/>
            <a:headEnd len="med" w="med" type="none"/>
            <a:tailEnd len="med" w="med" type="none"/>
          </a:ln>
        </p:spPr>
      </p:cxnSp>
      <p:cxnSp>
        <p:nvCxnSpPr>
          <p:cNvPr id="184" name="Google Shape;184;p22"/>
          <p:cNvCxnSpPr>
            <a:stCxn id="172" idx="6"/>
            <a:endCxn id="180" idx="1"/>
          </p:cNvCxnSpPr>
          <p:nvPr/>
        </p:nvCxnSpPr>
        <p:spPr>
          <a:xfrm>
            <a:off x="1904225" y="1975725"/>
            <a:ext cx="1462800" cy="917100"/>
          </a:xfrm>
          <a:prstGeom prst="straightConnector1">
            <a:avLst/>
          </a:prstGeom>
          <a:noFill/>
          <a:ln cap="flat" cmpd="sng" w="28575">
            <a:solidFill>
              <a:srgbClr val="38761D"/>
            </a:solidFill>
            <a:prstDash val="solid"/>
            <a:round/>
            <a:headEnd len="med" w="med" type="none"/>
            <a:tailEnd len="med" w="med" type="none"/>
          </a:ln>
        </p:spPr>
      </p:cxnSp>
      <p:sp>
        <p:nvSpPr>
          <p:cNvPr id="185" name="Google Shape;185;p22"/>
          <p:cNvSpPr txBox="1"/>
          <p:nvPr/>
        </p:nvSpPr>
        <p:spPr>
          <a:xfrm>
            <a:off x="4262275" y="2830325"/>
            <a:ext cx="47229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38761D"/>
                </a:solidFill>
                <a:latin typeface="Yanone Kaffeesatz"/>
                <a:ea typeface="Yanone Kaffeesatz"/>
                <a:cs typeface="Yanone Kaffeesatz"/>
                <a:sym typeface="Yanone Kaffeesatz"/>
              </a:rPr>
              <a:t>Edge</a:t>
            </a:r>
            <a:r>
              <a:rPr lang="en" sz="1900">
                <a:solidFill>
                  <a:srgbClr val="38761D"/>
                </a:solidFill>
                <a:latin typeface="Yanone Kaffeesatz"/>
                <a:ea typeface="Yanone Kaffeesatz"/>
                <a:cs typeface="Yanone Kaffeesatz"/>
                <a:sym typeface="Yanone Kaffeesatz"/>
              </a:rPr>
              <a:t>:</a:t>
            </a:r>
            <a:r>
              <a:rPr lang="en" sz="1900">
                <a:latin typeface="Yanone Kaffeesatz Light"/>
                <a:ea typeface="Yanone Kaffeesatz Light"/>
                <a:cs typeface="Yanone Kaffeesatz Light"/>
                <a:sym typeface="Yanone Kaffeesatz Light"/>
              </a:rPr>
              <a:t> the link or connection between two nodes. Can represent sharing information, space, pathogens, resources, anything </a:t>
            </a:r>
            <a:endParaRPr sz="1900">
              <a:latin typeface="Yanone Kaffeesatz Light"/>
              <a:ea typeface="Yanone Kaffeesatz Light"/>
              <a:cs typeface="Yanone Kaffeesatz Light"/>
              <a:sym typeface="Yanone Kaffeesatz Light"/>
            </a:endParaRPr>
          </a:p>
        </p:txBody>
      </p:sp>
      <p:sp>
        <p:nvSpPr>
          <p:cNvPr id="186" name="Google Shape;186;p22"/>
          <p:cNvSpPr txBox="1"/>
          <p:nvPr/>
        </p:nvSpPr>
        <p:spPr>
          <a:xfrm>
            <a:off x="4715875" y="3762575"/>
            <a:ext cx="42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Lien</a:t>
            </a:r>
            <a:r>
              <a:rPr i="1" lang="en">
                <a:latin typeface="Yanone Kaffeesatz Light"/>
                <a:ea typeface="Yanone Kaffeesatz Light"/>
                <a:cs typeface="Yanone Kaffeesatz Light"/>
                <a:sym typeface="Yanone Kaffeesatz Light"/>
              </a:rPr>
              <a:t>: un lien ou une connection entre deux nœuds</a:t>
            </a:r>
            <a:endParaRPr i="1">
              <a:latin typeface="Yanone Kaffeesatz Light"/>
              <a:ea typeface="Yanone Kaffeesatz Light"/>
              <a:cs typeface="Yanone Kaffeesatz Light"/>
              <a:sym typeface="Yanone Kaffeesatz Light"/>
            </a:endParaRPr>
          </a:p>
        </p:txBody>
      </p:sp>
      <p:sp>
        <p:nvSpPr>
          <p:cNvPr id="187" name="Google Shape;187;p22"/>
          <p:cNvSpPr txBox="1"/>
          <p:nvPr/>
        </p:nvSpPr>
        <p:spPr>
          <a:xfrm>
            <a:off x="464100" y="740479"/>
            <a:ext cx="21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Les vocabulaires et concepts</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Terms and Concepts</a:t>
            </a:r>
            <a:endParaRPr/>
          </a:p>
        </p:txBody>
      </p:sp>
      <p:sp>
        <p:nvSpPr>
          <p:cNvPr id="193" name="Google Shape;193;p23"/>
          <p:cNvSpPr txBox="1"/>
          <p:nvPr/>
        </p:nvSpPr>
        <p:spPr>
          <a:xfrm>
            <a:off x="4262275" y="1234450"/>
            <a:ext cx="4722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Yanone Kaffeesatz"/>
                <a:ea typeface="Yanone Kaffeesatz"/>
                <a:cs typeface="Yanone Kaffeesatz"/>
                <a:sym typeface="Yanone Kaffeesatz"/>
              </a:rPr>
              <a:t>Network:</a:t>
            </a:r>
            <a:r>
              <a:rPr lang="en" sz="1900">
                <a:latin typeface="Yanone Kaffeesatz Light"/>
                <a:ea typeface="Yanone Kaffeesatz Light"/>
                <a:cs typeface="Yanone Kaffeesatz Light"/>
                <a:sym typeface="Yanone Kaffeesatz Light"/>
              </a:rPr>
              <a:t> structure made up of (social) actors that are interacting</a:t>
            </a:r>
            <a:endParaRPr sz="1900">
              <a:latin typeface="Yanone Kaffeesatz Light"/>
              <a:ea typeface="Yanone Kaffeesatz Light"/>
              <a:cs typeface="Yanone Kaffeesatz Light"/>
              <a:sym typeface="Yanone Kaffeesatz Light"/>
            </a:endParaRPr>
          </a:p>
        </p:txBody>
      </p:sp>
      <p:sp>
        <p:nvSpPr>
          <p:cNvPr id="194" name="Google Shape;194;p23"/>
          <p:cNvSpPr txBox="1"/>
          <p:nvPr/>
        </p:nvSpPr>
        <p:spPr>
          <a:xfrm>
            <a:off x="4262275" y="2003950"/>
            <a:ext cx="4722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1155CC"/>
                </a:solidFill>
                <a:latin typeface="Yanone Kaffeesatz"/>
                <a:ea typeface="Yanone Kaffeesatz"/>
                <a:cs typeface="Yanone Kaffeesatz"/>
                <a:sym typeface="Yanone Kaffeesatz"/>
              </a:rPr>
              <a:t>Node/Vertex:</a:t>
            </a:r>
            <a:r>
              <a:rPr lang="en" sz="1900">
                <a:latin typeface="Yanone Kaffeesatz Light"/>
                <a:ea typeface="Yanone Kaffeesatz Light"/>
                <a:cs typeface="Yanone Kaffeesatz Light"/>
                <a:sym typeface="Yanone Kaffeesatz Light"/>
              </a:rPr>
              <a:t> each actor in the network (individual, village, species, etc.)</a:t>
            </a:r>
            <a:endParaRPr sz="1900">
              <a:latin typeface="Yanone Kaffeesatz Light"/>
              <a:ea typeface="Yanone Kaffeesatz Light"/>
              <a:cs typeface="Yanone Kaffeesatz Light"/>
              <a:sym typeface="Yanone Kaffeesatz Light"/>
            </a:endParaRPr>
          </a:p>
        </p:txBody>
      </p:sp>
      <p:sp>
        <p:nvSpPr>
          <p:cNvPr id="195" name="Google Shape;195;p23"/>
          <p:cNvSpPr txBox="1"/>
          <p:nvPr/>
        </p:nvSpPr>
        <p:spPr>
          <a:xfrm>
            <a:off x="4262275" y="2830325"/>
            <a:ext cx="47229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38761D"/>
                </a:solidFill>
                <a:latin typeface="Yanone Kaffeesatz"/>
                <a:ea typeface="Yanone Kaffeesatz"/>
                <a:cs typeface="Yanone Kaffeesatz"/>
                <a:sym typeface="Yanone Kaffeesatz"/>
              </a:rPr>
              <a:t>Edge:</a:t>
            </a:r>
            <a:r>
              <a:rPr lang="en" sz="1900">
                <a:latin typeface="Yanone Kaffeesatz Light"/>
                <a:ea typeface="Yanone Kaffeesatz Light"/>
                <a:cs typeface="Yanone Kaffeesatz Light"/>
                <a:sym typeface="Yanone Kaffeesatz Light"/>
              </a:rPr>
              <a:t> the link or connection between two nodes. Can represent sharing information, space, pathogens, resources, anything </a:t>
            </a:r>
            <a:endParaRPr sz="1900">
              <a:latin typeface="Yanone Kaffeesatz Light"/>
              <a:ea typeface="Yanone Kaffeesatz Light"/>
              <a:cs typeface="Yanone Kaffeesatz Light"/>
              <a:sym typeface="Yanone Kaffeesatz Light"/>
            </a:endParaRPr>
          </a:p>
        </p:txBody>
      </p:sp>
      <p:sp>
        <p:nvSpPr>
          <p:cNvPr id="196" name="Google Shape;196;p23"/>
          <p:cNvSpPr/>
          <p:nvPr/>
        </p:nvSpPr>
        <p:spPr>
          <a:xfrm>
            <a:off x="1724075" y="2892975"/>
            <a:ext cx="462300" cy="427800"/>
          </a:xfrm>
          <a:prstGeom prst="ellipse">
            <a:avLst/>
          </a:prstGeom>
          <a:solidFill>
            <a:srgbClr val="EEEEEE"/>
          </a:solid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197" name="Google Shape;197;p23"/>
          <p:cNvSpPr/>
          <p:nvPr/>
        </p:nvSpPr>
        <p:spPr>
          <a:xfrm>
            <a:off x="1441925" y="1761825"/>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198" name="Google Shape;198;p23"/>
          <p:cNvSpPr/>
          <p:nvPr/>
        </p:nvSpPr>
        <p:spPr>
          <a:xfrm>
            <a:off x="3207125" y="160206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199" name="Google Shape;199;p23"/>
          <p:cNvSpPr/>
          <p:nvPr/>
        </p:nvSpPr>
        <p:spPr>
          <a:xfrm>
            <a:off x="1492925" y="40241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3"/>
          <p:cNvCxnSpPr>
            <a:stCxn id="197" idx="5"/>
            <a:endCxn id="196" idx="1"/>
          </p:cNvCxnSpPr>
          <p:nvPr/>
        </p:nvCxnSpPr>
        <p:spPr>
          <a:xfrm flipH="1">
            <a:off x="1791823" y="2126975"/>
            <a:ext cx="44700" cy="828600"/>
          </a:xfrm>
          <a:prstGeom prst="straightConnector1">
            <a:avLst/>
          </a:prstGeom>
          <a:noFill/>
          <a:ln cap="flat" cmpd="sng" w="19050">
            <a:solidFill>
              <a:srgbClr val="000000"/>
            </a:solidFill>
            <a:prstDash val="solid"/>
            <a:round/>
            <a:headEnd len="med" w="med" type="none"/>
            <a:tailEnd len="med" w="med" type="none"/>
          </a:ln>
        </p:spPr>
      </p:cxnSp>
      <p:cxnSp>
        <p:nvCxnSpPr>
          <p:cNvPr id="201" name="Google Shape;201;p23"/>
          <p:cNvCxnSpPr>
            <a:stCxn id="196" idx="7"/>
            <a:endCxn id="198" idx="3"/>
          </p:cNvCxnSpPr>
          <p:nvPr/>
        </p:nvCxnSpPr>
        <p:spPr>
          <a:xfrm flipH="1" rot="10800000">
            <a:off x="2118673" y="1967125"/>
            <a:ext cx="1156200" cy="988500"/>
          </a:xfrm>
          <a:prstGeom prst="straightConnector1">
            <a:avLst/>
          </a:prstGeom>
          <a:noFill/>
          <a:ln cap="flat" cmpd="sng" w="19050">
            <a:solidFill>
              <a:srgbClr val="000000"/>
            </a:solidFill>
            <a:prstDash val="solid"/>
            <a:round/>
            <a:headEnd len="med" w="med" type="none"/>
            <a:tailEnd len="med" w="med" type="none"/>
          </a:ln>
        </p:spPr>
      </p:cxnSp>
      <p:cxnSp>
        <p:nvCxnSpPr>
          <p:cNvPr id="202" name="Google Shape;202;p23"/>
          <p:cNvCxnSpPr>
            <a:stCxn id="203" idx="2"/>
            <a:endCxn id="199" idx="6"/>
          </p:cNvCxnSpPr>
          <p:nvPr/>
        </p:nvCxnSpPr>
        <p:spPr>
          <a:xfrm flipH="1">
            <a:off x="1955225" y="4073475"/>
            <a:ext cx="556500" cy="164700"/>
          </a:xfrm>
          <a:prstGeom prst="straightConnector1">
            <a:avLst/>
          </a:prstGeom>
          <a:noFill/>
          <a:ln cap="flat" cmpd="sng" w="19050">
            <a:solidFill>
              <a:srgbClr val="000000"/>
            </a:solidFill>
            <a:prstDash val="solid"/>
            <a:round/>
            <a:headEnd len="med" w="med" type="none"/>
            <a:tailEnd len="med" w="med" type="none"/>
          </a:ln>
        </p:spPr>
      </p:cxnSp>
      <p:sp>
        <p:nvSpPr>
          <p:cNvPr id="203" name="Google Shape;203;p23"/>
          <p:cNvSpPr/>
          <p:nvPr/>
        </p:nvSpPr>
        <p:spPr>
          <a:xfrm>
            <a:off x="2511725" y="3859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04" name="Google Shape;204;p23"/>
          <p:cNvCxnSpPr>
            <a:stCxn id="196" idx="4"/>
            <a:endCxn id="203" idx="0"/>
          </p:cNvCxnSpPr>
          <p:nvPr/>
        </p:nvCxnSpPr>
        <p:spPr>
          <a:xfrm>
            <a:off x="1955225" y="3320775"/>
            <a:ext cx="787800" cy="538800"/>
          </a:xfrm>
          <a:prstGeom prst="straightConnector1">
            <a:avLst/>
          </a:prstGeom>
          <a:noFill/>
          <a:ln cap="flat" cmpd="sng" w="19050">
            <a:solidFill>
              <a:srgbClr val="000000"/>
            </a:solidFill>
            <a:prstDash val="solid"/>
            <a:round/>
            <a:headEnd len="med" w="med" type="none"/>
            <a:tailEnd len="med" w="med" type="none"/>
          </a:ln>
        </p:spPr>
      </p:cxnSp>
      <p:sp>
        <p:nvSpPr>
          <p:cNvPr id="205" name="Google Shape;205;p23"/>
          <p:cNvSpPr/>
          <p:nvPr/>
        </p:nvSpPr>
        <p:spPr>
          <a:xfrm>
            <a:off x="3299288" y="2830325"/>
            <a:ext cx="462300" cy="427800"/>
          </a:xfrm>
          <a:prstGeom prst="ellipse">
            <a:avLst/>
          </a:prstGeom>
          <a:solidFill>
            <a:srgbClr val="EEEEEE"/>
          </a:solidFill>
          <a:ln cap="flat" cmpd="sng" w="381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06" name="Google Shape;206;p23"/>
          <p:cNvCxnSpPr>
            <a:stCxn id="196" idx="6"/>
            <a:endCxn id="205" idx="2"/>
          </p:cNvCxnSpPr>
          <p:nvPr/>
        </p:nvCxnSpPr>
        <p:spPr>
          <a:xfrm flipH="1" rot="10800000">
            <a:off x="2186375" y="3044175"/>
            <a:ext cx="1113000" cy="62700"/>
          </a:xfrm>
          <a:prstGeom prst="straightConnector1">
            <a:avLst/>
          </a:prstGeom>
          <a:noFill/>
          <a:ln cap="flat" cmpd="sng" w="19050">
            <a:solidFill>
              <a:srgbClr val="000000"/>
            </a:solidFill>
            <a:prstDash val="solid"/>
            <a:round/>
            <a:headEnd len="med" w="med" type="none"/>
            <a:tailEnd len="med" w="med" type="none"/>
          </a:ln>
        </p:spPr>
      </p:cxnSp>
      <p:sp>
        <p:nvSpPr>
          <p:cNvPr id="207" name="Google Shape;207;p23"/>
          <p:cNvSpPr/>
          <p:nvPr/>
        </p:nvSpPr>
        <p:spPr>
          <a:xfrm>
            <a:off x="583363" y="2955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08" name="Google Shape;208;p23"/>
          <p:cNvCxnSpPr>
            <a:stCxn id="207" idx="6"/>
            <a:endCxn id="196" idx="2"/>
          </p:cNvCxnSpPr>
          <p:nvPr/>
        </p:nvCxnSpPr>
        <p:spPr>
          <a:xfrm flipH="1" rot="10800000">
            <a:off x="1045663" y="3106775"/>
            <a:ext cx="678300" cy="62700"/>
          </a:xfrm>
          <a:prstGeom prst="straightConnector1">
            <a:avLst/>
          </a:prstGeom>
          <a:noFill/>
          <a:ln cap="flat" cmpd="sng" w="19050">
            <a:solidFill>
              <a:srgbClr val="000000"/>
            </a:solidFill>
            <a:prstDash val="solid"/>
            <a:round/>
            <a:headEnd len="med" w="med" type="none"/>
            <a:tailEnd len="med" w="med" type="none"/>
          </a:ln>
        </p:spPr>
      </p:cxnSp>
      <p:cxnSp>
        <p:nvCxnSpPr>
          <p:cNvPr id="209" name="Google Shape;209;p23"/>
          <p:cNvCxnSpPr>
            <a:stCxn id="197" idx="6"/>
            <a:endCxn id="205" idx="1"/>
          </p:cNvCxnSpPr>
          <p:nvPr/>
        </p:nvCxnSpPr>
        <p:spPr>
          <a:xfrm>
            <a:off x="1904225" y="1975725"/>
            <a:ext cx="1462800" cy="917100"/>
          </a:xfrm>
          <a:prstGeom prst="straightConnector1">
            <a:avLst/>
          </a:prstGeom>
          <a:noFill/>
          <a:ln cap="flat" cmpd="sng" w="19050">
            <a:solidFill>
              <a:srgbClr val="000000"/>
            </a:solidFill>
            <a:prstDash val="solid"/>
            <a:round/>
            <a:headEnd len="med" w="med" type="none"/>
            <a:tailEnd len="med" w="med" type="none"/>
          </a:ln>
        </p:spPr>
      </p:cxnSp>
      <p:sp>
        <p:nvSpPr>
          <p:cNvPr id="210" name="Google Shape;210;p23"/>
          <p:cNvSpPr txBox="1"/>
          <p:nvPr/>
        </p:nvSpPr>
        <p:spPr>
          <a:xfrm>
            <a:off x="4262275" y="3949200"/>
            <a:ext cx="4722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351C75"/>
                </a:solidFill>
                <a:latin typeface="Yanone Kaffeesatz"/>
                <a:ea typeface="Yanone Kaffeesatz"/>
                <a:cs typeface="Yanone Kaffeesatz"/>
                <a:sym typeface="Yanone Kaffeesatz"/>
              </a:rPr>
              <a:t>Dyad</a:t>
            </a:r>
            <a:r>
              <a:rPr lang="en" sz="1900">
                <a:solidFill>
                  <a:srgbClr val="38761D"/>
                </a:solidFill>
                <a:latin typeface="Yanone Kaffeesatz"/>
                <a:ea typeface="Yanone Kaffeesatz"/>
                <a:cs typeface="Yanone Kaffeesatz"/>
                <a:sym typeface="Yanone Kaffeesatz"/>
              </a:rPr>
              <a:t>:</a:t>
            </a:r>
            <a:r>
              <a:rPr lang="en" sz="1900">
                <a:latin typeface="Yanone Kaffeesatz Light"/>
                <a:ea typeface="Yanone Kaffeesatz Light"/>
                <a:cs typeface="Yanone Kaffeesatz Light"/>
                <a:sym typeface="Yanone Kaffeesatz Light"/>
              </a:rPr>
              <a:t> two nodes or vertices connected by an edge</a:t>
            </a:r>
            <a:endParaRPr sz="1900">
              <a:latin typeface="Yanone Kaffeesatz Light"/>
              <a:ea typeface="Yanone Kaffeesatz Light"/>
              <a:cs typeface="Yanone Kaffeesatz Light"/>
              <a:sym typeface="Yanone Kaffeesatz Light"/>
            </a:endParaRPr>
          </a:p>
        </p:txBody>
      </p:sp>
      <p:sp>
        <p:nvSpPr>
          <p:cNvPr id="211" name="Google Shape;211;p23"/>
          <p:cNvSpPr txBox="1"/>
          <p:nvPr/>
        </p:nvSpPr>
        <p:spPr>
          <a:xfrm>
            <a:off x="4626775" y="4426200"/>
            <a:ext cx="42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Dyades: deux nœuds connectés par leur lien</a:t>
            </a:r>
            <a:endParaRPr i="1">
              <a:latin typeface="Yanone Kaffeesatz Light"/>
              <a:ea typeface="Yanone Kaffeesatz Light"/>
              <a:cs typeface="Yanone Kaffeesatz Light"/>
              <a:sym typeface="Yanone Kaffeesatz Light"/>
            </a:endParaRPr>
          </a:p>
        </p:txBody>
      </p:sp>
      <p:sp>
        <p:nvSpPr>
          <p:cNvPr id="212" name="Google Shape;212;p23"/>
          <p:cNvSpPr txBox="1"/>
          <p:nvPr/>
        </p:nvSpPr>
        <p:spPr>
          <a:xfrm>
            <a:off x="464100" y="740479"/>
            <a:ext cx="21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Les vocabulaires et concepts</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Terms and Concepts</a:t>
            </a:r>
            <a:endParaRPr/>
          </a:p>
        </p:txBody>
      </p:sp>
      <p:sp>
        <p:nvSpPr>
          <p:cNvPr id="218" name="Google Shape;218;p24"/>
          <p:cNvSpPr txBox="1"/>
          <p:nvPr>
            <p:ph type="title"/>
          </p:nvPr>
        </p:nvSpPr>
        <p:spPr>
          <a:xfrm>
            <a:off x="5992400" y="1226875"/>
            <a:ext cx="215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Yanone Kaffeesatz"/>
                <a:ea typeface="Yanone Kaffeesatz"/>
                <a:cs typeface="Yanone Kaffeesatz"/>
                <a:sym typeface="Yanone Kaffeesatz"/>
              </a:rPr>
              <a:t>Directed network</a:t>
            </a:r>
            <a:endParaRPr sz="2500">
              <a:latin typeface="Yanone Kaffeesatz"/>
              <a:ea typeface="Yanone Kaffeesatz"/>
              <a:cs typeface="Yanone Kaffeesatz"/>
              <a:sym typeface="Yanone Kaffeesatz"/>
            </a:endParaRPr>
          </a:p>
        </p:txBody>
      </p:sp>
      <p:sp>
        <p:nvSpPr>
          <p:cNvPr id="219" name="Google Shape;219;p24"/>
          <p:cNvSpPr txBox="1"/>
          <p:nvPr>
            <p:ph type="title"/>
          </p:nvPr>
        </p:nvSpPr>
        <p:spPr>
          <a:xfrm>
            <a:off x="1390325" y="1226863"/>
            <a:ext cx="215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Yanone Kaffeesatz"/>
                <a:ea typeface="Yanone Kaffeesatz"/>
                <a:cs typeface="Yanone Kaffeesatz"/>
                <a:sym typeface="Yanone Kaffeesatz"/>
              </a:rPr>
              <a:t>Und</a:t>
            </a:r>
            <a:r>
              <a:rPr lang="en" sz="2500">
                <a:latin typeface="Yanone Kaffeesatz"/>
                <a:ea typeface="Yanone Kaffeesatz"/>
                <a:cs typeface="Yanone Kaffeesatz"/>
                <a:sym typeface="Yanone Kaffeesatz"/>
              </a:rPr>
              <a:t>irected network</a:t>
            </a:r>
            <a:endParaRPr sz="2500">
              <a:latin typeface="Yanone Kaffeesatz"/>
              <a:ea typeface="Yanone Kaffeesatz"/>
              <a:cs typeface="Yanone Kaffeesatz"/>
              <a:sym typeface="Yanone Kaffeesatz"/>
            </a:endParaRPr>
          </a:p>
        </p:txBody>
      </p:sp>
      <p:grpSp>
        <p:nvGrpSpPr>
          <p:cNvPr id="220" name="Google Shape;220;p24"/>
          <p:cNvGrpSpPr/>
          <p:nvPr/>
        </p:nvGrpSpPr>
        <p:grpSpPr>
          <a:xfrm>
            <a:off x="1084063" y="1870325"/>
            <a:ext cx="3178225" cy="2849863"/>
            <a:chOff x="583363" y="1602063"/>
            <a:chExt cx="3178225" cy="2849863"/>
          </a:xfrm>
        </p:grpSpPr>
        <p:sp>
          <p:nvSpPr>
            <p:cNvPr id="221" name="Google Shape;221;p24"/>
            <p:cNvSpPr/>
            <p:nvPr/>
          </p:nvSpPr>
          <p:spPr>
            <a:xfrm>
              <a:off x="1724075" y="2892975"/>
              <a:ext cx="462300" cy="427800"/>
            </a:xfrm>
            <a:prstGeom prst="ellipse">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222" name="Google Shape;222;p24"/>
            <p:cNvSpPr/>
            <p:nvPr/>
          </p:nvSpPr>
          <p:spPr>
            <a:xfrm>
              <a:off x="1441925" y="1761825"/>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223" name="Google Shape;223;p24"/>
            <p:cNvSpPr/>
            <p:nvPr/>
          </p:nvSpPr>
          <p:spPr>
            <a:xfrm>
              <a:off x="3207125" y="160206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224" name="Google Shape;224;p24"/>
            <p:cNvSpPr/>
            <p:nvPr/>
          </p:nvSpPr>
          <p:spPr>
            <a:xfrm>
              <a:off x="1492925" y="40241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 name="Google Shape;225;p24"/>
            <p:cNvCxnSpPr>
              <a:stCxn id="222" idx="5"/>
              <a:endCxn id="221" idx="1"/>
            </p:cNvCxnSpPr>
            <p:nvPr/>
          </p:nvCxnSpPr>
          <p:spPr>
            <a:xfrm flipH="1">
              <a:off x="1791823" y="2126975"/>
              <a:ext cx="44700" cy="828600"/>
            </a:xfrm>
            <a:prstGeom prst="straightConnector1">
              <a:avLst/>
            </a:prstGeom>
            <a:noFill/>
            <a:ln cap="flat" cmpd="sng" w="19050">
              <a:solidFill>
                <a:srgbClr val="000000"/>
              </a:solidFill>
              <a:prstDash val="solid"/>
              <a:round/>
              <a:headEnd len="med" w="med" type="none"/>
              <a:tailEnd len="med" w="med" type="none"/>
            </a:ln>
          </p:spPr>
        </p:cxnSp>
        <p:cxnSp>
          <p:nvCxnSpPr>
            <p:cNvPr id="226" name="Google Shape;226;p24"/>
            <p:cNvCxnSpPr>
              <a:stCxn id="221" idx="7"/>
              <a:endCxn id="223" idx="3"/>
            </p:cNvCxnSpPr>
            <p:nvPr/>
          </p:nvCxnSpPr>
          <p:spPr>
            <a:xfrm flipH="1" rot="10800000">
              <a:off x="2118673" y="1967125"/>
              <a:ext cx="1156200" cy="988500"/>
            </a:xfrm>
            <a:prstGeom prst="straightConnector1">
              <a:avLst/>
            </a:prstGeom>
            <a:noFill/>
            <a:ln cap="flat" cmpd="sng" w="19050">
              <a:solidFill>
                <a:srgbClr val="000000"/>
              </a:solidFill>
              <a:prstDash val="solid"/>
              <a:round/>
              <a:headEnd len="med" w="med" type="none"/>
              <a:tailEnd len="med" w="med" type="none"/>
            </a:ln>
          </p:spPr>
        </p:cxnSp>
        <p:cxnSp>
          <p:nvCxnSpPr>
            <p:cNvPr id="227" name="Google Shape;227;p24"/>
            <p:cNvCxnSpPr>
              <a:stCxn id="228" idx="2"/>
              <a:endCxn id="224" idx="6"/>
            </p:cNvCxnSpPr>
            <p:nvPr/>
          </p:nvCxnSpPr>
          <p:spPr>
            <a:xfrm flipH="1">
              <a:off x="1955225" y="4073475"/>
              <a:ext cx="556500" cy="164700"/>
            </a:xfrm>
            <a:prstGeom prst="straightConnector1">
              <a:avLst/>
            </a:prstGeom>
            <a:noFill/>
            <a:ln cap="flat" cmpd="sng" w="19050">
              <a:solidFill>
                <a:srgbClr val="000000"/>
              </a:solidFill>
              <a:prstDash val="solid"/>
              <a:round/>
              <a:headEnd len="med" w="med" type="none"/>
              <a:tailEnd len="med" w="med" type="none"/>
            </a:ln>
          </p:spPr>
        </p:cxnSp>
        <p:sp>
          <p:nvSpPr>
            <p:cNvPr id="228" name="Google Shape;228;p24"/>
            <p:cNvSpPr/>
            <p:nvPr/>
          </p:nvSpPr>
          <p:spPr>
            <a:xfrm>
              <a:off x="2511725" y="3859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29" name="Google Shape;229;p24"/>
            <p:cNvCxnSpPr>
              <a:stCxn id="221" idx="4"/>
              <a:endCxn id="228" idx="0"/>
            </p:cNvCxnSpPr>
            <p:nvPr/>
          </p:nvCxnSpPr>
          <p:spPr>
            <a:xfrm>
              <a:off x="1955225" y="3320775"/>
              <a:ext cx="787800" cy="538800"/>
            </a:xfrm>
            <a:prstGeom prst="straightConnector1">
              <a:avLst/>
            </a:prstGeom>
            <a:noFill/>
            <a:ln cap="flat" cmpd="sng" w="19050">
              <a:solidFill>
                <a:srgbClr val="000000"/>
              </a:solidFill>
              <a:prstDash val="solid"/>
              <a:round/>
              <a:headEnd len="med" w="med" type="none"/>
              <a:tailEnd len="med" w="med" type="none"/>
            </a:ln>
          </p:spPr>
        </p:cxnSp>
        <p:sp>
          <p:nvSpPr>
            <p:cNvPr id="230" name="Google Shape;230;p24"/>
            <p:cNvSpPr/>
            <p:nvPr/>
          </p:nvSpPr>
          <p:spPr>
            <a:xfrm>
              <a:off x="3299288" y="28303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31" name="Google Shape;231;p24"/>
            <p:cNvCxnSpPr>
              <a:stCxn id="221" idx="6"/>
              <a:endCxn id="230" idx="2"/>
            </p:cNvCxnSpPr>
            <p:nvPr/>
          </p:nvCxnSpPr>
          <p:spPr>
            <a:xfrm flipH="1" rot="10800000">
              <a:off x="2186375" y="3044175"/>
              <a:ext cx="1113000" cy="62700"/>
            </a:xfrm>
            <a:prstGeom prst="straightConnector1">
              <a:avLst/>
            </a:prstGeom>
            <a:noFill/>
            <a:ln cap="flat" cmpd="sng" w="19050">
              <a:solidFill>
                <a:srgbClr val="000000"/>
              </a:solidFill>
              <a:prstDash val="solid"/>
              <a:round/>
              <a:headEnd len="med" w="med" type="none"/>
              <a:tailEnd len="med" w="med" type="none"/>
            </a:ln>
          </p:spPr>
        </p:cxnSp>
        <p:sp>
          <p:nvSpPr>
            <p:cNvPr id="232" name="Google Shape;232;p24"/>
            <p:cNvSpPr/>
            <p:nvPr/>
          </p:nvSpPr>
          <p:spPr>
            <a:xfrm>
              <a:off x="583363" y="2955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33" name="Google Shape;233;p24"/>
            <p:cNvCxnSpPr>
              <a:stCxn id="232" idx="6"/>
              <a:endCxn id="221" idx="2"/>
            </p:cNvCxnSpPr>
            <p:nvPr/>
          </p:nvCxnSpPr>
          <p:spPr>
            <a:xfrm flipH="1" rot="10800000">
              <a:off x="1045663" y="3106775"/>
              <a:ext cx="678300" cy="62700"/>
            </a:xfrm>
            <a:prstGeom prst="straightConnector1">
              <a:avLst/>
            </a:prstGeom>
            <a:noFill/>
            <a:ln cap="flat" cmpd="sng" w="19050">
              <a:solidFill>
                <a:srgbClr val="000000"/>
              </a:solidFill>
              <a:prstDash val="solid"/>
              <a:round/>
              <a:headEnd len="med" w="med" type="none"/>
              <a:tailEnd len="med" w="med" type="none"/>
            </a:ln>
          </p:spPr>
        </p:cxnSp>
        <p:cxnSp>
          <p:nvCxnSpPr>
            <p:cNvPr id="234" name="Google Shape;234;p24"/>
            <p:cNvCxnSpPr>
              <a:stCxn id="222" idx="6"/>
              <a:endCxn id="230" idx="1"/>
            </p:cNvCxnSpPr>
            <p:nvPr/>
          </p:nvCxnSpPr>
          <p:spPr>
            <a:xfrm>
              <a:off x="1904225" y="1975725"/>
              <a:ext cx="1462800" cy="917100"/>
            </a:xfrm>
            <a:prstGeom prst="straightConnector1">
              <a:avLst/>
            </a:prstGeom>
            <a:noFill/>
            <a:ln cap="flat" cmpd="sng" w="19050">
              <a:solidFill>
                <a:srgbClr val="000000"/>
              </a:solidFill>
              <a:prstDash val="solid"/>
              <a:round/>
              <a:headEnd len="med" w="med" type="none"/>
              <a:tailEnd len="med" w="med" type="none"/>
            </a:ln>
          </p:spPr>
        </p:cxnSp>
      </p:grpSp>
      <p:sp>
        <p:nvSpPr>
          <p:cNvPr id="235" name="Google Shape;235;p24"/>
          <p:cNvSpPr/>
          <p:nvPr/>
        </p:nvSpPr>
        <p:spPr>
          <a:xfrm>
            <a:off x="6485250" y="3259025"/>
            <a:ext cx="462300" cy="427800"/>
          </a:xfrm>
          <a:prstGeom prst="ellipse">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236" name="Google Shape;236;p24"/>
          <p:cNvSpPr/>
          <p:nvPr/>
        </p:nvSpPr>
        <p:spPr>
          <a:xfrm>
            <a:off x="6203100" y="2127875"/>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237" name="Google Shape;237;p24"/>
          <p:cNvSpPr/>
          <p:nvPr/>
        </p:nvSpPr>
        <p:spPr>
          <a:xfrm>
            <a:off x="7968300" y="196811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238" name="Google Shape;238;p24"/>
          <p:cNvSpPr/>
          <p:nvPr/>
        </p:nvSpPr>
        <p:spPr>
          <a:xfrm>
            <a:off x="6254100" y="43901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24"/>
          <p:cNvCxnSpPr>
            <a:stCxn id="236" idx="5"/>
            <a:endCxn id="235" idx="1"/>
          </p:cNvCxnSpPr>
          <p:nvPr/>
        </p:nvCxnSpPr>
        <p:spPr>
          <a:xfrm flipH="1">
            <a:off x="6552998" y="2493025"/>
            <a:ext cx="44700" cy="828600"/>
          </a:xfrm>
          <a:prstGeom prst="straightConnector1">
            <a:avLst/>
          </a:prstGeom>
          <a:noFill/>
          <a:ln cap="flat" cmpd="sng" w="19050">
            <a:solidFill>
              <a:srgbClr val="000000"/>
            </a:solidFill>
            <a:prstDash val="solid"/>
            <a:round/>
            <a:headEnd len="med" w="med" type="triangle"/>
            <a:tailEnd len="med" w="med" type="none"/>
          </a:ln>
        </p:spPr>
      </p:cxnSp>
      <p:cxnSp>
        <p:nvCxnSpPr>
          <p:cNvPr id="240" name="Google Shape;240;p24"/>
          <p:cNvCxnSpPr>
            <a:stCxn id="235" idx="7"/>
            <a:endCxn id="237" idx="3"/>
          </p:cNvCxnSpPr>
          <p:nvPr/>
        </p:nvCxnSpPr>
        <p:spPr>
          <a:xfrm flipH="1" rot="10800000">
            <a:off x="6879848" y="2333175"/>
            <a:ext cx="1156200" cy="988500"/>
          </a:xfrm>
          <a:prstGeom prst="straightConnector1">
            <a:avLst/>
          </a:prstGeom>
          <a:noFill/>
          <a:ln cap="flat" cmpd="sng" w="19050">
            <a:solidFill>
              <a:srgbClr val="000000"/>
            </a:solidFill>
            <a:prstDash val="solid"/>
            <a:round/>
            <a:headEnd len="med" w="med" type="triangle"/>
            <a:tailEnd len="med" w="med" type="triangle"/>
          </a:ln>
        </p:spPr>
      </p:cxnSp>
      <p:cxnSp>
        <p:nvCxnSpPr>
          <p:cNvPr id="241" name="Google Shape;241;p24"/>
          <p:cNvCxnSpPr>
            <a:stCxn id="242" idx="2"/>
            <a:endCxn id="238" idx="6"/>
          </p:cNvCxnSpPr>
          <p:nvPr/>
        </p:nvCxnSpPr>
        <p:spPr>
          <a:xfrm flipH="1">
            <a:off x="6716400" y="4439525"/>
            <a:ext cx="556500" cy="164700"/>
          </a:xfrm>
          <a:prstGeom prst="straightConnector1">
            <a:avLst/>
          </a:prstGeom>
          <a:noFill/>
          <a:ln cap="flat" cmpd="sng" w="19050">
            <a:solidFill>
              <a:srgbClr val="000000"/>
            </a:solidFill>
            <a:prstDash val="solid"/>
            <a:round/>
            <a:headEnd len="med" w="med" type="triangle"/>
            <a:tailEnd len="med" w="med" type="triangle"/>
          </a:ln>
        </p:spPr>
      </p:cxnSp>
      <p:sp>
        <p:nvSpPr>
          <p:cNvPr id="242" name="Google Shape;242;p24"/>
          <p:cNvSpPr/>
          <p:nvPr/>
        </p:nvSpPr>
        <p:spPr>
          <a:xfrm>
            <a:off x="7272900" y="42256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43" name="Google Shape;243;p24"/>
          <p:cNvCxnSpPr>
            <a:stCxn id="235" idx="4"/>
            <a:endCxn id="242" idx="0"/>
          </p:cNvCxnSpPr>
          <p:nvPr/>
        </p:nvCxnSpPr>
        <p:spPr>
          <a:xfrm>
            <a:off x="6716400" y="3686825"/>
            <a:ext cx="787800" cy="538800"/>
          </a:xfrm>
          <a:prstGeom prst="straightConnector1">
            <a:avLst/>
          </a:prstGeom>
          <a:noFill/>
          <a:ln cap="flat" cmpd="sng" w="19050">
            <a:solidFill>
              <a:srgbClr val="000000"/>
            </a:solidFill>
            <a:prstDash val="solid"/>
            <a:round/>
            <a:headEnd len="med" w="med" type="none"/>
            <a:tailEnd len="med" w="med" type="triangle"/>
          </a:ln>
        </p:spPr>
      </p:cxnSp>
      <p:sp>
        <p:nvSpPr>
          <p:cNvPr id="244" name="Google Shape;244;p24"/>
          <p:cNvSpPr/>
          <p:nvPr/>
        </p:nvSpPr>
        <p:spPr>
          <a:xfrm>
            <a:off x="8060463" y="31963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45" name="Google Shape;245;p24"/>
          <p:cNvCxnSpPr>
            <a:stCxn id="235" idx="6"/>
            <a:endCxn id="244" idx="2"/>
          </p:cNvCxnSpPr>
          <p:nvPr/>
        </p:nvCxnSpPr>
        <p:spPr>
          <a:xfrm flipH="1" rot="10800000">
            <a:off x="6947550" y="3410225"/>
            <a:ext cx="1113000" cy="62700"/>
          </a:xfrm>
          <a:prstGeom prst="straightConnector1">
            <a:avLst/>
          </a:prstGeom>
          <a:noFill/>
          <a:ln cap="flat" cmpd="sng" w="19050">
            <a:solidFill>
              <a:srgbClr val="000000"/>
            </a:solidFill>
            <a:prstDash val="solid"/>
            <a:round/>
            <a:headEnd len="med" w="med" type="none"/>
            <a:tailEnd len="med" w="med" type="triangle"/>
          </a:ln>
        </p:spPr>
      </p:cxnSp>
      <p:sp>
        <p:nvSpPr>
          <p:cNvPr id="246" name="Google Shape;246;p24"/>
          <p:cNvSpPr/>
          <p:nvPr/>
        </p:nvSpPr>
        <p:spPr>
          <a:xfrm>
            <a:off x="5344538" y="33216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47" name="Google Shape;247;p24"/>
          <p:cNvCxnSpPr>
            <a:stCxn id="246" idx="6"/>
            <a:endCxn id="235" idx="2"/>
          </p:cNvCxnSpPr>
          <p:nvPr/>
        </p:nvCxnSpPr>
        <p:spPr>
          <a:xfrm flipH="1" rot="10800000">
            <a:off x="5806838" y="3472825"/>
            <a:ext cx="678300" cy="62700"/>
          </a:xfrm>
          <a:prstGeom prst="straightConnector1">
            <a:avLst/>
          </a:prstGeom>
          <a:noFill/>
          <a:ln cap="flat" cmpd="sng" w="19050">
            <a:solidFill>
              <a:srgbClr val="000000"/>
            </a:solidFill>
            <a:prstDash val="solid"/>
            <a:round/>
            <a:headEnd len="med" w="med" type="none"/>
            <a:tailEnd len="med" w="med" type="triangle"/>
          </a:ln>
        </p:spPr>
      </p:cxnSp>
      <p:cxnSp>
        <p:nvCxnSpPr>
          <p:cNvPr id="248" name="Google Shape;248;p24"/>
          <p:cNvCxnSpPr>
            <a:stCxn id="236" idx="6"/>
            <a:endCxn id="244" idx="1"/>
          </p:cNvCxnSpPr>
          <p:nvPr/>
        </p:nvCxnSpPr>
        <p:spPr>
          <a:xfrm>
            <a:off x="6665400" y="2341775"/>
            <a:ext cx="1462800" cy="917100"/>
          </a:xfrm>
          <a:prstGeom prst="straightConnector1">
            <a:avLst/>
          </a:prstGeom>
          <a:noFill/>
          <a:ln cap="flat" cmpd="sng" w="19050">
            <a:solidFill>
              <a:srgbClr val="000000"/>
            </a:solidFill>
            <a:prstDash val="solid"/>
            <a:round/>
            <a:headEnd len="med" w="med" type="none"/>
            <a:tailEnd len="med" w="med" type="triangle"/>
          </a:ln>
        </p:spPr>
      </p:cxnSp>
      <p:sp>
        <p:nvSpPr>
          <p:cNvPr id="249" name="Google Shape;249;p24"/>
          <p:cNvSpPr txBox="1"/>
          <p:nvPr/>
        </p:nvSpPr>
        <p:spPr>
          <a:xfrm>
            <a:off x="464100" y="740479"/>
            <a:ext cx="21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Les vocabulaires et concepts</a:t>
            </a:r>
            <a:endParaRPr i="1">
              <a:latin typeface="Yanone Kaffeesatz Light"/>
              <a:ea typeface="Yanone Kaffeesatz Light"/>
              <a:cs typeface="Yanone Kaffeesatz Light"/>
              <a:sym typeface="Yanone Kaffeesatz Light"/>
            </a:endParaRPr>
          </a:p>
        </p:txBody>
      </p:sp>
      <p:sp>
        <p:nvSpPr>
          <p:cNvPr id="250" name="Google Shape;250;p24"/>
          <p:cNvSpPr txBox="1"/>
          <p:nvPr/>
        </p:nvSpPr>
        <p:spPr>
          <a:xfrm>
            <a:off x="1408475" y="4720200"/>
            <a:ext cx="15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Réseau sans direction</a:t>
            </a:r>
            <a:endParaRPr i="1">
              <a:latin typeface="Yanone Kaffeesatz Light"/>
              <a:ea typeface="Yanone Kaffeesatz Light"/>
              <a:cs typeface="Yanone Kaffeesatz Light"/>
              <a:sym typeface="Yanone Kaffeesatz Light"/>
            </a:endParaRPr>
          </a:p>
        </p:txBody>
      </p:sp>
      <p:sp>
        <p:nvSpPr>
          <p:cNvPr id="251" name="Google Shape;251;p24"/>
          <p:cNvSpPr txBox="1"/>
          <p:nvPr/>
        </p:nvSpPr>
        <p:spPr>
          <a:xfrm>
            <a:off x="7529325" y="4590775"/>
            <a:ext cx="1524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a:latin typeface="Yanone Kaffeesatz Light"/>
                <a:ea typeface="Yanone Kaffeesatz Light"/>
                <a:cs typeface="Yanone Kaffeesatz Light"/>
                <a:sym typeface="Yanone Kaffeesatz Light"/>
              </a:rPr>
              <a:t>Réseau avec direction</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Terms and Concepts</a:t>
            </a:r>
            <a:endParaRPr/>
          </a:p>
        </p:txBody>
      </p:sp>
      <p:sp>
        <p:nvSpPr>
          <p:cNvPr id="257" name="Google Shape;257;p25"/>
          <p:cNvSpPr txBox="1"/>
          <p:nvPr>
            <p:ph type="title"/>
          </p:nvPr>
        </p:nvSpPr>
        <p:spPr>
          <a:xfrm>
            <a:off x="1247050" y="1182288"/>
            <a:ext cx="215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Yanone Kaffeesatz"/>
                <a:ea typeface="Yanone Kaffeesatz"/>
                <a:cs typeface="Yanone Kaffeesatz"/>
                <a:sym typeface="Yanone Kaffeesatz"/>
              </a:rPr>
              <a:t>Unweighted </a:t>
            </a:r>
            <a:r>
              <a:rPr lang="en" sz="2500">
                <a:latin typeface="Yanone Kaffeesatz"/>
                <a:ea typeface="Yanone Kaffeesatz"/>
                <a:cs typeface="Yanone Kaffeesatz"/>
                <a:sym typeface="Yanone Kaffeesatz"/>
              </a:rPr>
              <a:t>network</a:t>
            </a:r>
            <a:endParaRPr sz="2500">
              <a:latin typeface="Yanone Kaffeesatz"/>
              <a:ea typeface="Yanone Kaffeesatz"/>
              <a:cs typeface="Yanone Kaffeesatz"/>
              <a:sym typeface="Yanone Kaffeesatz"/>
            </a:endParaRPr>
          </a:p>
        </p:txBody>
      </p:sp>
      <p:sp>
        <p:nvSpPr>
          <p:cNvPr id="258" name="Google Shape;258;p25"/>
          <p:cNvSpPr txBox="1"/>
          <p:nvPr>
            <p:ph type="title"/>
          </p:nvPr>
        </p:nvSpPr>
        <p:spPr>
          <a:xfrm>
            <a:off x="5669025" y="1332488"/>
            <a:ext cx="215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Yanone Kaffeesatz"/>
                <a:ea typeface="Yanone Kaffeesatz"/>
                <a:cs typeface="Yanone Kaffeesatz"/>
                <a:sym typeface="Yanone Kaffeesatz"/>
              </a:rPr>
              <a:t>W</a:t>
            </a:r>
            <a:r>
              <a:rPr lang="en" sz="2500">
                <a:latin typeface="Yanone Kaffeesatz"/>
                <a:ea typeface="Yanone Kaffeesatz"/>
                <a:cs typeface="Yanone Kaffeesatz"/>
                <a:sym typeface="Yanone Kaffeesatz"/>
              </a:rPr>
              <a:t>eighted network</a:t>
            </a:r>
            <a:endParaRPr sz="2500">
              <a:latin typeface="Yanone Kaffeesatz"/>
              <a:ea typeface="Yanone Kaffeesatz"/>
              <a:cs typeface="Yanone Kaffeesatz"/>
              <a:sym typeface="Yanone Kaffeesatz"/>
            </a:endParaRPr>
          </a:p>
        </p:txBody>
      </p:sp>
      <p:grpSp>
        <p:nvGrpSpPr>
          <p:cNvPr id="259" name="Google Shape;259;p25"/>
          <p:cNvGrpSpPr/>
          <p:nvPr/>
        </p:nvGrpSpPr>
        <p:grpSpPr>
          <a:xfrm>
            <a:off x="847363" y="2071963"/>
            <a:ext cx="3178225" cy="2849863"/>
            <a:chOff x="583363" y="1602063"/>
            <a:chExt cx="3178225" cy="2849863"/>
          </a:xfrm>
        </p:grpSpPr>
        <p:sp>
          <p:nvSpPr>
            <p:cNvPr id="260" name="Google Shape;260;p25"/>
            <p:cNvSpPr/>
            <p:nvPr/>
          </p:nvSpPr>
          <p:spPr>
            <a:xfrm>
              <a:off x="1724075" y="2892975"/>
              <a:ext cx="462300" cy="427800"/>
            </a:xfrm>
            <a:prstGeom prst="ellipse">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261" name="Google Shape;261;p25"/>
            <p:cNvSpPr/>
            <p:nvPr/>
          </p:nvSpPr>
          <p:spPr>
            <a:xfrm>
              <a:off x="1441925" y="1761825"/>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262" name="Google Shape;262;p25"/>
            <p:cNvSpPr/>
            <p:nvPr/>
          </p:nvSpPr>
          <p:spPr>
            <a:xfrm>
              <a:off x="3207125" y="160206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263" name="Google Shape;263;p25"/>
            <p:cNvSpPr/>
            <p:nvPr/>
          </p:nvSpPr>
          <p:spPr>
            <a:xfrm>
              <a:off x="1492925" y="40241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 name="Google Shape;264;p25"/>
            <p:cNvCxnSpPr>
              <a:stCxn id="261" idx="5"/>
              <a:endCxn id="260" idx="1"/>
            </p:cNvCxnSpPr>
            <p:nvPr/>
          </p:nvCxnSpPr>
          <p:spPr>
            <a:xfrm flipH="1">
              <a:off x="1791823" y="2126975"/>
              <a:ext cx="44700" cy="828600"/>
            </a:xfrm>
            <a:prstGeom prst="straightConnector1">
              <a:avLst/>
            </a:prstGeom>
            <a:noFill/>
            <a:ln cap="flat" cmpd="sng" w="19050">
              <a:solidFill>
                <a:srgbClr val="000000"/>
              </a:solidFill>
              <a:prstDash val="solid"/>
              <a:round/>
              <a:headEnd len="med" w="med" type="none"/>
              <a:tailEnd len="med" w="med" type="none"/>
            </a:ln>
          </p:spPr>
        </p:cxnSp>
        <p:cxnSp>
          <p:nvCxnSpPr>
            <p:cNvPr id="265" name="Google Shape;265;p25"/>
            <p:cNvCxnSpPr>
              <a:stCxn id="260" idx="7"/>
              <a:endCxn id="262" idx="3"/>
            </p:cNvCxnSpPr>
            <p:nvPr/>
          </p:nvCxnSpPr>
          <p:spPr>
            <a:xfrm flipH="1" rot="10800000">
              <a:off x="2118673" y="1967125"/>
              <a:ext cx="1156200" cy="988500"/>
            </a:xfrm>
            <a:prstGeom prst="straightConnector1">
              <a:avLst/>
            </a:prstGeom>
            <a:noFill/>
            <a:ln cap="flat" cmpd="sng" w="19050">
              <a:solidFill>
                <a:srgbClr val="000000"/>
              </a:solidFill>
              <a:prstDash val="solid"/>
              <a:round/>
              <a:headEnd len="med" w="med" type="none"/>
              <a:tailEnd len="med" w="med" type="none"/>
            </a:ln>
          </p:spPr>
        </p:cxnSp>
        <p:cxnSp>
          <p:nvCxnSpPr>
            <p:cNvPr id="266" name="Google Shape;266;p25"/>
            <p:cNvCxnSpPr>
              <a:stCxn id="267" idx="2"/>
              <a:endCxn id="263" idx="6"/>
            </p:cNvCxnSpPr>
            <p:nvPr/>
          </p:nvCxnSpPr>
          <p:spPr>
            <a:xfrm flipH="1">
              <a:off x="1955225" y="4073475"/>
              <a:ext cx="556500" cy="164700"/>
            </a:xfrm>
            <a:prstGeom prst="straightConnector1">
              <a:avLst/>
            </a:prstGeom>
            <a:noFill/>
            <a:ln cap="flat" cmpd="sng" w="19050">
              <a:solidFill>
                <a:srgbClr val="000000"/>
              </a:solidFill>
              <a:prstDash val="solid"/>
              <a:round/>
              <a:headEnd len="med" w="med" type="none"/>
              <a:tailEnd len="med" w="med" type="none"/>
            </a:ln>
          </p:spPr>
        </p:cxnSp>
        <p:sp>
          <p:nvSpPr>
            <p:cNvPr id="267" name="Google Shape;267;p25"/>
            <p:cNvSpPr/>
            <p:nvPr/>
          </p:nvSpPr>
          <p:spPr>
            <a:xfrm>
              <a:off x="2511725" y="3859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68" name="Google Shape;268;p25"/>
            <p:cNvCxnSpPr>
              <a:stCxn id="260" idx="4"/>
              <a:endCxn id="267" idx="0"/>
            </p:cNvCxnSpPr>
            <p:nvPr/>
          </p:nvCxnSpPr>
          <p:spPr>
            <a:xfrm>
              <a:off x="1955225" y="3320775"/>
              <a:ext cx="787800" cy="538800"/>
            </a:xfrm>
            <a:prstGeom prst="straightConnector1">
              <a:avLst/>
            </a:prstGeom>
            <a:noFill/>
            <a:ln cap="flat" cmpd="sng" w="19050">
              <a:solidFill>
                <a:srgbClr val="000000"/>
              </a:solidFill>
              <a:prstDash val="solid"/>
              <a:round/>
              <a:headEnd len="med" w="med" type="none"/>
              <a:tailEnd len="med" w="med" type="none"/>
            </a:ln>
          </p:spPr>
        </p:cxnSp>
        <p:sp>
          <p:nvSpPr>
            <p:cNvPr id="269" name="Google Shape;269;p25"/>
            <p:cNvSpPr/>
            <p:nvPr/>
          </p:nvSpPr>
          <p:spPr>
            <a:xfrm>
              <a:off x="3299288" y="28303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70" name="Google Shape;270;p25"/>
            <p:cNvCxnSpPr>
              <a:stCxn id="260" idx="6"/>
              <a:endCxn id="269" idx="2"/>
            </p:cNvCxnSpPr>
            <p:nvPr/>
          </p:nvCxnSpPr>
          <p:spPr>
            <a:xfrm flipH="1" rot="10800000">
              <a:off x="2186375" y="3044175"/>
              <a:ext cx="1113000" cy="62700"/>
            </a:xfrm>
            <a:prstGeom prst="straightConnector1">
              <a:avLst/>
            </a:prstGeom>
            <a:noFill/>
            <a:ln cap="flat" cmpd="sng" w="19050">
              <a:solidFill>
                <a:srgbClr val="000000"/>
              </a:solidFill>
              <a:prstDash val="solid"/>
              <a:round/>
              <a:headEnd len="med" w="med" type="none"/>
              <a:tailEnd len="med" w="med" type="none"/>
            </a:ln>
          </p:spPr>
        </p:cxnSp>
        <p:sp>
          <p:nvSpPr>
            <p:cNvPr id="271" name="Google Shape;271;p25"/>
            <p:cNvSpPr/>
            <p:nvPr/>
          </p:nvSpPr>
          <p:spPr>
            <a:xfrm>
              <a:off x="583363" y="2955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72" name="Google Shape;272;p25"/>
            <p:cNvCxnSpPr>
              <a:stCxn id="271" idx="6"/>
              <a:endCxn id="260" idx="2"/>
            </p:cNvCxnSpPr>
            <p:nvPr/>
          </p:nvCxnSpPr>
          <p:spPr>
            <a:xfrm flipH="1" rot="10800000">
              <a:off x="1045663" y="3106775"/>
              <a:ext cx="678300" cy="62700"/>
            </a:xfrm>
            <a:prstGeom prst="straightConnector1">
              <a:avLst/>
            </a:prstGeom>
            <a:noFill/>
            <a:ln cap="flat" cmpd="sng" w="19050">
              <a:solidFill>
                <a:srgbClr val="000000"/>
              </a:solidFill>
              <a:prstDash val="solid"/>
              <a:round/>
              <a:headEnd len="med" w="med" type="none"/>
              <a:tailEnd len="med" w="med" type="none"/>
            </a:ln>
          </p:spPr>
        </p:cxnSp>
        <p:cxnSp>
          <p:nvCxnSpPr>
            <p:cNvPr id="273" name="Google Shape;273;p25"/>
            <p:cNvCxnSpPr>
              <a:stCxn id="261" idx="6"/>
              <a:endCxn id="269" idx="1"/>
            </p:cNvCxnSpPr>
            <p:nvPr/>
          </p:nvCxnSpPr>
          <p:spPr>
            <a:xfrm>
              <a:off x="1904225" y="1975725"/>
              <a:ext cx="1462800" cy="917100"/>
            </a:xfrm>
            <a:prstGeom prst="straightConnector1">
              <a:avLst/>
            </a:prstGeom>
            <a:noFill/>
            <a:ln cap="flat" cmpd="sng" w="19050">
              <a:solidFill>
                <a:srgbClr val="000000"/>
              </a:solidFill>
              <a:prstDash val="solid"/>
              <a:round/>
              <a:headEnd len="med" w="med" type="none"/>
              <a:tailEnd len="med" w="med" type="none"/>
            </a:ln>
          </p:spPr>
        </p:cxnSp>
      </p:grpSp>
      <p:grpSp>
        <p:nvGrpSpPr>
          <p:cNvPr id="274" name="Google Shape;274;p25"/>
          <p:cNvGrpSpPr/>
          <p:nvPr/>
        </p:nvGrpSpPr>
        <p:grpSpPr>
          <a:xfrm>
            <a:off x="5155100" y="1942163"/>
            <a:ext cx="3178225" cy="2849863"/>
            <a:chOff x="583363" y="1602063"/>
            <a:chExt cx="3178225" cy="2849863"/>
          </a:xfrm>
        </p:grpSpPr>
        <p:sp>
          <p:nvSpPr>
            <p:cNvPr id="275" name="Google Shape;275;p25"/>
            <p:cNvSpPr/>
            <p:nvPr/>
          </p:nvSpPr>
          <p:spPr>
            <a:xfrm>
              <a:off x="1724075" y="2892975"/>
              <a:ext cx="462300" cy="427800"/>
            </a:xfrm>
            <a:prstGeom prst="ellipse">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276" name="Google Shape;276;p25"/>
            <p:cNvSpPr/>
            <p:nvPr/>
          </p:nvSpPr>
          <p:spPr>
            <a:xfrm>
              <a:off x="1441925" y="1761825"/>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277" name="Google Shape;277;p25"/>
            <p:cNvSpPr/>
            <p:nvPr/>
          </p:nvSpPr>
          <p:spPr>
            <a:xfrm>
              <a:off x="3207125" y="160206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278" name="Google Shape;278;p25"/>
            <p:cNvSpPr/>
            <p:nvPr/>
          </p:nvSpPr>
          <p:spPr>
            <a:xfrm>
              <a:off x="1492925" y="40241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 name="Google Shape;279;p25"/>
            <p:cNvCxnSpPr>
              <a:stCxn id="276" idx="5"/>
              <a:endCxn id="275" idx="1"/>
            </p:cNvCxnSpPr>
            <p:nvPr/>
          </p:nvCxnSpPr>
          <p:spPr>
            <a:xfrm flipH="1">
              <a:off x="1791823" y="2126975"/>
              <a:ext cx="44700" cy="828600"/>
            </a:xfrm>
            <a:prstGeom prst="straightConnector1">
              <a:avLst/>
            </a:prstGeom>
            <a:noFill/>
            <a:ln cap="flat" cmpd="sng" w="19050">
              <a:solidFill>
                <a:srgbClr val="000000"/>
              </a:solidFill>
              <a:prstDash val="solid"/>
              <a:round/>
              <a:headEnd len="med" w="med" type="none"/>
              <a:tailEnd len="med" w="med" type="none"/>
            </a:ln>
          </p:spPr>
        </p:cxnSp>
        <p:cxnSp>
          <p:nvCxnSpPr>
            <p:cNvPr id="280" name="Google Shape;280;p25"/>
            <p:cNvCxnSpPr>
              <a:stCxn id="275" idx="7"/>
              <a:endCxn id="277" idx="3"/>
            </p:cNvCxnSpPr>
            <p:nvPr/>
          </p:nvCxnSpPr>
          <p:spPr>
            <a:xfrm flipH="1" rot="10800000">
              <a:off x="2118673" y="1967125"/>
              <a:ext cx="1156200" cy="988500"/>
            </a:xfrm>
            <a:prstGeom prst="straightConnector1">
              <a:avLst/>
            </a:prstGeom>
            <a:noFill/>
            <a:ln cap="flat" cmpd="sng" w="19050">
              <a:solidFill>
                <a:srgbClr val="000000"/>
              </a:solidFill>
              <a:prstDash val="solid"/>
              <a:round/>
              <a:headEnd len="med" w="med" type="none"/>
              <a:tailEnd len="med" w="med" type="none"/>
            </a:ln>
          </p:spPr>
        </p:cxnSp>
        <p:cxnSp>
          <p:nvCxnSpPr>
            <p:cNvPr id="281" name="Google Shape;281;p25"/>
            <p:cNvCxnSpPr>
              <a:stCxn id="282" idx="2"/>
              <a:endCxn id="278" idx="6"/>
            </p:cNvCxnSpPr>
            <p:nvPr/>
          </p:nvCxnSpPr>
          <p:spPr>
            <a:xfrm flipH="1">
              <a:off x="1955225" y="4073475"/>
              <a:ext cx="556500" cy="164700"/>
            </a:xfrm>
            <a:prstGeom prst="straightConnector1">
              <a:avLst/>
            </a:prstGeom>
            <a:noFill/>
            <a:ln cap="flat" cmpd="sng" w="38100">
              <a:solidFill>
                <a:srgbClr val="000000"/>
              </a:solidFill>
              <a:prstDash val="solid"/>
              <a:round/>
              <a:headEnd len="med" w="med" type="none"/>
              <a:tailEnd len="med" w="med" type="none"/>
            </a:ln>
          </p:spPr>
        </p:cxnSp>
        <p:sp>
          <p:nvSpPr>
            <p:cNvPr id="282" name="Google Shape;282;p25"/>
            <p:cNvSpPr/>
            <p:nvPr/>
          </p:nvSpPr>
          <p:spPr>
            <a:xfrm>
              <a:off x="2511725" y="3859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83" name="Google Shape;283;p25"/>
            <p:cNvCxnSpPr>
              <a:stCxn id="275" idx="4"/>
              <a:endCxn id="282" idx="0"/>
            </p:cNvCxnSpPr>
            <p:nvPr/>
          </p:nvCxnSpPr>
          <p:spPr>
            <a:xfrm>
              <a:off x="1955225" y="3320775"/>
              <a:ext cx="787800" cy="538800"/>
            </a:xfrm>
            <a:prstGeom prst="straightConnector1">
              <a:avLst/>
            </a:prstGeom>
            <a:noFill/>
            <a:ln cap="flat" cmpd="sng" w="19050">
              <a:solidFill>
                <a:srgbClr val="000000"/>
              </a:solidFill>
              <a:prstDash val="solid"/>
              <a:round/>
              <a:headEnd len="med" w="med" type="none"/>
              <a:tailEnd len="med" w="med" type="none"/>
            </a:ln>
          </p:spPr>
        </p:cxnSp>
        <p:sp>
          <p:nvSpPr>
            <p:cNvPr id="284" name="Google Shape;284;p25"/>
            <p:cNvSpPr/>
            <p:nvPr/>
          </p:nvSpPr>
          <p:spPr>
            <a:xfrm>
              <a:off x="3299288" y="28303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85" name="Google Shape;285;p25"/>
            <p:cNvCxnSpPr>
              <a:stCxn id="275" idx="6"/>
              <a:endCxn id="284" idx="2"/>
            </p:cNvCxnSpPr>
            <p:nvPr/>
          </p:nvCxnSpPr>
          <p:spPr>
            <a:xfrm flipH="1" rot="10800000">
              <a:off x="2186375" y="3044175"/>
              <a:ext cx="1113000" cy="62700"/>
            </a:xfrm>
            <a:prstGeom prst="straightConnector1">
              <a:avLst/>
            </a:prstGeom>
            <a:noFill/>
            <a:ln cap="flat" cmpd="sng" w="76200">
              <a:solidFill>
                <a:srgbClr val="000000"/>
              </a:solidFill>
              <a:prstDash val="solid"/>
              <a:round/>
              <a:headEnd len="med" w="med" type="none"/>
              <a:tailEnd len="med" w="med" type="none"/>
            </a:ln>
          </p:spPr>
        </p:cxnSp>
        <p:sp>
          <p:nvSpPr>
            <p:cNvPr id="286" name="Google Shape;286;p25"/>
            <p:cNvSpPr/>
            <p:nvPr/>
          </p:nvSpPr>
          <p:spPr>
            <a:xfrm>
              <a:off x="583363" y="2955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287" name="Google Shape;287;p25"/>
            <p:cNvCxnSpPr>
              <a:stCxn id="286" idx="6"/>
              <a:endCxn id="275" idx="2"/>
            </p:cNvCxnSpPr>
            <p:nvPr/>
          </p:nvCxnSpPr>
          <p:spPr>
            <a:xfrm flipH="1" rot="10800000">
              <a:off x="1045663" y="3106775"/>
              <a:ext cx="678300" cy="62700"/>
            </a:xfrm>
            <a:prstGeom prst="straightConnector1">
              <a:avLst/>
            </a:prstGeom>
            <a:noFill/>
            <a:ln cap="flat" cmpd="sng" w="38100">
              <a:solidFill>
                <a:srgbClr val="000000"/>
              </a:solidFill>
              <a:prstDash val="solid"/>
              <a:round/>
              <a:headEnd len="med" w="med" type="none"/>
              <a:tailEnd len="med" w="med" type="none"/>
            </a:ln>
          </p:spPr>
        </p:cxnSp>
        <p:cxnSp>
          <p:nvCxnSpPr>
            <p:cNvPr id="288" name="Google Shape;288;p25"/>
            <p:cNvCxnSpPr>
              <a:stCxn id="276" idx="6"/>
              <a:endCxn id="284" idx="1"/>
            </p:cNvCxnSpPr>
            <p:nvPr/>
          </p:nvCxnSpPr>
          <p:spPr>
            <a:xfrm>
              <a:off x="1904225" y="1975725"/>
              <a:ext cx="1462800" cy="917100"/>
            </a:xfrm>
            <a:prstGeom prst="straightConnector1">
              <a:avLst/>
            </a:prstGeom>
            <a:noFill/>
            <a:ln cap="flat" cmpd="sng" w="28575">
              <a:solidFill>
                <a:srgbClr val="000000"/>
              </a:solidFill>
              <a:prstDash val="solid"/>
              <a:round/>
              <a:headEnd len="med" w="med" type="none"/>
              <a:tailEnd len="med" w="med" type="none"/>
            </a:ln>
          </p:spPr>
        </p:cxnSp>
      </p:grpSp>
      <p:sp>
        <p:nvSpPr>
          <p:cNvPr id="289" name="Google Shape;289;p25"/>
          <p:cNvSpPr txBox="1"/>
          <p:nvPr/>
        </p:nvSpPr>
        <p:spPr>
          <a:xfrm>
            <a:off x="91750" y="4521625"/>
            <a:ext cx="15246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a:latin typeface="Yanone Kaffeesatz Light"/>
                <a:ea typeface="Yanone Kaffeesatz Light"/>
                <a:cs typeface="Yanone Kaffeesatz Light"/>
                <a:sym typeface="Yanone Kaffeesatz Light"/>
              </a:rPr>
              <a:t>Réseau sans poids sur les liens</a:t>
            </a:r>
            <a:endParaRPr i="1">
              <a:latin typeface="Yanone Kaffeesatz Light"/>
              <a:ea typeface="Yanone Kaffeesatz Light"/>
              <a:cs typeface="Yanone Kaffeesatz Light"/>
              <a:sym typeface="Yanone Kaffeesatz Light"/>
            </a:endParaRPr>
          </a:p>
        </p:txBody>
      </p:sp>
      <p:sp>
        <p:nvSpPr>
          <p:cNvPr id="290" name="Google Shape;290;p25"/>
          <p:cNvSpPr txBox="1"/>
          <p:nvPr/>
        </p:nvSpPr>
        <p:spPr>
          <a:xfrm>
            <a:off x="7581600" y="4337175"/>
            <a:ext cx="1524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a:latin typeface="Yanone Kaffeesatz Light"/>
                <a:ea typeface="Yanone Kaffeesatz Light"/>
                <a:cs typeface="Yanone Kaffeesatz Light"/>
                <a:sym typeface="Yanone Kaffeesatz Light"/>
              </a:rPr>
              <a:t>Liens avec poids</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Terms and Concepts</a:t>
            </a:r>
            <a:endParaRPr/>
          </a:p>
        </p:txBody>
      </p:sp>
      <p:sp>
        <p:nvSpPr>
          <p:cNvPr id="296" name="Google Shape;296;p26"/>
          <p:cNvSpPr txBox="1"/>
          <p:nvPr>
            <p:ph type="title"/>
          </p:nvPr>
        </p:nvSpPr>
        <p:spPr>
          <a:xfrm>
            <a:off x="2984563" y="1587413"/>
            <a:ext cx="2150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Yanone Kaffeesatz"/>
                <a:ea typeface="Yanone Kaffeesatz"/>
                <a:cs typeface="Yanone Kaffeesatz"/>
                <a:sym typeface="Yanone Kaffeesatz"/>
              </a:rPr>
              <a:t>Less dense </a:t>
            </a:r>
            <a:r>
              <a:rPr lang="en" sz="2500">
                <a:latin typeface="Yanone Kaffeesatz"/>
                <a:ea typeface="Yanone Kaffeesatz"/>
                <a:cs typeface="Yanone Kaffeesatz"/>
                <a:sym typeface="Yanone Kaffeesatz"/>
              </a:rPr>
              <a:t>network</a:t>
            </a:r>
            <a:endParaRPr sz="2500">
              <a:latin typeface="Yanone Kaffeesatz"/>
              <a:ea typeface="Yanone Kaffeesatz"/>
              <a:cs typeface="Yanone Kaffeesatz"/>
              <a:sym typeface="Yanone Kaffeesatz"/>
            </a:endParaRPr>
          </a:p>
        </p:txBody>
      </p:sp>
      <p:pic>
        <p:nvPicPr>
          <p:cNvPr id="297" name="Google Shape;297;p26"/>
          <p:cNvPicPr preferRelativeResize="0"/>
          <p:nvPr/>
        </p:nvPicPr>
        <p:blipFill>
          <a:blip r:embed="rId3">
            <a:alphaModFix/>
          </a:blip>
          <a:stretch>
            <a:fillRect/>
          </a:stretch>
        </p:blipFill>
        <p:spPr>
          <a:xfrm>
            <a:off x="5523500" y="744625"/>
            <a:ext cx="2980032" cy="3973376"/>
          </a:xfrm>
          <a:prstGeom prst="rect">
            <a:avLst/>
          </a:prstGeom>
          <a:noFill/>
          <a:ln>
            <a:noFill/>
          </a:ln>
        </p:spPr>
      </p:pic>
      <p:sp>
        <p:nvSpPr>
          <p:cNvPr id="298" name="Google Shape;298;p26"/>
          <p:cNvSpPr txBox="1"/>
          <p:nvPr>
            <p:ph type="title"/>
          </p:nvPr>
        </p:nvSpPr>
        <p:spPr>
          <a:xfrm>
            <a:off x="2828725" y="3287400"/>
            <a:ext cx="2462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Yanone Kaffeesatz"/>
                <a:ea typeface="Yanone Kaffeesatz"/>
                <a:cs typeface="Yanone Kaffeesatz"/>
                <a:sym typeface="Yanone Kaffeesatz"/>
              </a:rPr>
              <a:t>More</a:t>
            </a:r>
            <a:r>
              <a:rPr lang="en" sz="2500">
                <a:latin typeface="Yanone Kaffeesatz"/>
                <a:ea typeface="Yanone Kaffeesatz"/>
                <a:cs typeface="Yanone Kaffeesatz"/>
                <a:sym typeface="Yanone Kaffeesatz"/>
              </a:rPr>
              <a:t> dense network</a:t>
            </a:r>
            <a:endParaRPr sz="2500">
              <a:latin typeface="Yanone Kaffeesatz"/>
              <a:ea typeface="Yanone Kaffeesatz"/>
              <a:cs typeface="Yanone Kaffeesatz"/>
              <a:sym typeface="Yanone Kaffeesatz"/>
            </a:endParaRPr>
          </a:p>
        </p:txBody>
      </p:sp>
      <p:grpSp>
        <p:nvGrpSpPr>
          <p:cNvPr id="299" name="Google Shape;299;p26"/>
          <p:cNvGrpSpPr/>
          <p:nvPr/>
        </p:nvGrpSpPr>
        <p:grpSpPr>
          <a:xfrm>
            <a:off x="574342" y="983527"/>
            <a:ext cx="1876424" cy="1593928"/>
            <a:chOff x="583363" y="1602063"/>
            <a:chExt cx="3178225" cy="2849863"/>
          </a:xfrm>
        </p:grpSpPr>
        <p:sp>
          <p:nvSpPr>
            <p:cNvPr id="300" name="Google Shape;300;p26"/>
            <p:cNvSpPr/>
            <p:nvPr/>
          </p:nvSpPr>
          <p:spPr>
            <a:xfrm>
              <a:off x="1724075" y="2892975"/>
              <a:ext cx="462300" cy="427800"/>
            </a:xfrm>
            <a:prstGeom prst="ellipse">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301" name="Google Shape;301;p26"/>
            <p:cNvSpPr/>
            <p:nvPr/>
          </p:nvSpPr>
          <p:spPr>
            <a:xfrm>
              <a:off x="1441925" y="1761825"/>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302" name="Google Shape;302;p26"/>
            <p:cNvSpPr/>
            <p:nvPr/>
          </p:nvSpPr>
          <p:spPr>
            <a:xfrm>
              <a:off x="3207125" y="160206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303" name="Google Shape;303;p26"/>
            <p:cNvSpPr/>
            <p:nvPr/>
          </p:nvSpPr>
          <p:spPr>
            <a:xfrm>
              <a:off x="1492925" y="40241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26"/>
            <p:cNvCxnSpPr>
              <a:stCxn id="301" idx="5"/>
              <a:endCxn id="300" idx="1"/>
            </p:cNvCxnSpPr>
            <p:nvPr/>
          </p:nvCxnSpPr>
          <p:spPr>
            <a:xfrm flipH="1">
              <a:off x="1791823" y="2126975"/>
              <a:ext cx="44700" cy="828600"/>
            </a:xfrm>
            <a:prstGeom prst="straightConnector1">
              <a:avLst/>
            </a:prstGeom>
            <a:noFill/>
            <a:ln cap="flat" cmpd="sng" w="19050">
              <a:solidFill>
                <a:srgbClr val="000000"/>
              </a:solidFill>
              <a:prstDash val="solid"/>
              <a:round/>
              <a:headEnd len="med" w="med" type="none"/>
              <a:tailEnd len="med" w="med" type="none"/>
            </a:ln>
          </p:spPr>
        </p:cxnSp>
        <p:cxnSp>
          <p:nvCxnSpPr>
            <p:cNvPr id="305" name="Google Shape;305;p26"/>
            <p:cNvCxnSpPr>
              <a:stCxn id="306" idx="2"/>
              <a:endCxn id="303" idx="6"/>
            </p:cNvCxnSpPr>
            <p:nvPr/>
          </p:nvCxnSpPr>
          <p:spPr>
            <a:xfrm flipH="1">
              <a:off x="1955225" y="4073475"/>
              <a:ext cx="556500" cy="164400"/>
            </a:xfrm>
            <a:prstGeom prst="straightConnector1">
              <a:avLst/>
            </a:prstGeom>
            <a:noFill/>
            <a:ln cap="flat" cmpd="sng" w="19050">
              <a:solidFill>
                <a:srgbClr val="000000"/>
              </a:solidFill>
              <a:prstDash val="solid"/>
              <a:round/>
              <a:headEnd len="med" w="med" type="none"/>
              <a:tailEnd len="med" w="med" type="none"/>
            </a:ln>
          </p:spPr>
        </p:cxnSp>
        <p:sp>
          <p:nvSpPr>
            <p:cNvPr id="306" name="Google Shape;306;p26"/>
            <p:cNvSpPr/>
            <p:nvPr/>
          </p:nvSpPr>
          <p:spPr>
            <a:xfrm>
              <a:off x="2511725" y="3859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307" name="Google Shape;307;p26"/>
            <p:cNvCxnSpPr>
              <a:stCxn id="300" idx="4"/>
              <a:endCxn id="306" idx="0"/>
            </p:cNvCxnSpPr>
            <p:nvPr/>
          </p:nvCxnSpPr>
          <p:spPr>
            <a:xfrm>
              <a:off x="1955225" y="3320775"/>
              <a:ext cx="787500" cy="538800"/>
            </a:xfrm>
            <a:prstGeom prst="straightConnector1">
              <a:avLst/>
            </a:prstGeom>
            <a:noFill/>
            <a:ln cap="flat" cmpd="sng" w="19050">
              <a:solidFill>
                <a:srgbClr val="000000"/>
              </a:solidFill>
              <a:prstDash val="solid"/>
              <a:round/>
              <a:headEnd len="med" w="med" type="none"/>
              <a:tailEnd len="med" w="med" type="none"/>
            </a:ln>
          </p:spPr>
        </p:cxnSp>
        <p:sp>
          <p:nvSpPr>
            <p:cNvPr id="308" name="Google Shape;308;p26"/>
            <p:cNvSpPr/>
            <p:nvPr/>
          </p:nvSpPr>
          <p:spPr>
            <a:xfrm>
              <a:off x="3299288" y="28303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309" name="Google Shape;309;p26"/>
            <p:cNvCxnSpPr>
              <a:stCxn id="300" idx="6"/>
              <a:endCxn id="308" idx="2"/>
            </p:cNvCxnSpPr>
            <p:nvPr/>
          </p:nvCxnSpPr>
          <p:spPr>
            <a:xfrm flipH="1" rot="10800000">
              <a:off x="2186375" y="3044175"/>
              <a:ext cx="1113000" cy="62700"/>
            </a:xfrm>
            <a:prstGeom prst="straightConnector1">
              <a:avLst/>
            </a:prstGeom>
            <a:noFill/>
            <a:ln cap="flat" cmpd="sng" w="19050">
              <a:solidFill>
                <a:srgbClr val="000000"/>
              </a:solidFill>
              <a:prstDash val="solid"/>
              <a:round/>
              <a:headEnd len="med" w="med" type="none"/>
              <a:tailEnd len="med" w="med" type="none"/>
            </a:ln>
          </p:spPr>
        </p:cxnSp>
        <p:sp>
          <p:nvSpPr>
            <p:cNvPr id="310" name="Google Shape;310;p26"/>
            <p:cNvSpPr/>
            <p:nvPr/>
          </p:nvSpPr>
          <p:spPr>
            <a:xfrm>
              <a:off x="583363" y="2955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311" name="Google Shape;311;p26"/>
            <p:cNvCxnSpPr>
              <a:stCxn id="310" idx="6"/>
              <a:endCxn id="300" idx="2"/>
            </p:cNvCxnSpPr>
            <p:nvPr/>
          </p:nvCxnSpPr>
          <p:spPr>
            <a:xfrm flipH="1" rot="10800000">
              <a:off x="1045663" y="3106775"/>
              <a:ext cx="678300" cy="62700"/>
            </a:xfrm>
            <a:prstGeom prst="straightConnector1">
              <a:avLst/>
            </a:prstGeom>
            <a:noFill/>
            <a:ln cap="flat" cmpd="sng" w="19050">
              <a:solidFill>
                <a:srgbClr val="000000"/>
              </a:solidFill>
              <a:prstDash val="solid"/>
              <a:round/>
              <a:headEnd len="med" w="med" type="none"/>
              <a:tailEnd len="med" w="med" type="none"/>
            </a:ln>
          </p:spPr>
        </p:cxnSp>
        <p:cxnSp>
          <p:nvCxnSpPr>
            <p:cNvPr id="312" name="Google Shape;312;p26"/>
            <p:cNvCxnSpPr>
              <a:stCxn id="301" idx="6"/>
              <a:endCxn id="308" idx="1"/>
            </p:cNvCxnSpPr>
            <p:nvPr/>
          </p:nvCxnSpPr>
          <p:spPr>
            <a:xfrm>
              <a:off x="1904225" y="1975725"/>
              <a:ext cx="1462800" cy="917100"/>
            </a:xfrm>
            <a:prstGeom prst="straightConnector1">
              <a:avLst/>
            </a:prstGeom>
            <a:noFill/>
            <a:ln cap="flat" cmpd="sng" w="19050">
              <a:solidFill>
                <a:srgbClr val="000000"/>
              </a:solidFill>
              <a:prstDash val="solid"/>
              <a:round/>
              <a:headEnd len="med" w="med" type="none"/>
              <a:tailEnd len="med" w="med" type="none"/>
            </a:ln>
          </p:spPr>
        </p:cxnSp>
        <p:cxnSp>
          <p:nvCxnSpPr>
            <p:cNvPr id="313" name="Google Shape;313;p26"/>
            <p:cNvCxnSpPr>
              <a:stCxn id="300" idx="7"/>
              <a:endCxn id="302" idx="3"/>
            </p:cNvCxnSpPr>
            <p:nvPr/>
          </p:nvCxnSpPr>
          <p:spPr>
            <a:xfrm flipH="1" rot="10800000">
              <a:off x="2118673" y="1967125"/>
              <a:ext cx="1156200" cy="988500"/>
            </a:xfrm>
            <a:prstGeom prst="straightConnector1">
              <a:avLst/>
            </a:prstGeom>
            <a:noFill/>
            <a:ln cap="flat" cmpd="sng" w="19050">
              <a:solidFill>
                <a:srgbClr val="000000"/>
              </a:solidFill>
              <a:prstDash val="solid"/>
              <a:round/>
              <a:headEnd len="med" w="med" type="none"/>
              <a:tailEnd len="med" w="med" type="none"/>
            </a:ln>
          </p:spPr>
        </p:cxnSp>
      </p:grpSp>
      <p:grpSp>
        <p:nvGrpSpPr>
          <p:cNvPr id="314" name="Google Shape;314;p26"/>
          <p:cNvGrpSpPr/>
          <p:nvPr/>
        </p:nvGrpSpPr>
        <p:grpSpPr>
          <a:xfrm>
            <a:off x="681242" y="2874702"/>
            <a:ext cx="1876424" cy="1593928"/>
            <a:chOff x="583363" y="1602063"/>
            <a:chExt cx="3178225" cy="2849863"/>
          </a:xfrm>
        </p:grpSpPr>
        <p:sp>
          <p:nvSpPr>
            <p:cNvPr id="315" name="Google Shape;315;p26"/>
            <p:cNvSpPr/>
            <p:nvPr/>
          </p:nvSpPr>
          <p:spPr>
            <a:xfrm>
              <a:off x="1724075" y="2892975"/>
              <a:ext cx="462300" cy="427800"/>
            </a:xfrm>
            <a:prstGeom prst="ellipse">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316" name="Google Shape;316;p26"/>
            <p:cNvSpPr/>
            <p:nvPr/>
          </p:nvSpPr>
          <p:spPr>
            <a:xfrm>
              <a:off x="1441925" y="1761825"/>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317" name="Google Shape;317;p26"/>
            <p:cNvSpPr/>
            <p:nvPr/>
          </p:nvSpPr>
          <p:spPr>
            <a:xfrm>
              <a:off x="3207125" y="160206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318" name="Google Shape;318;p26"/>
            <p:cNvSpPr/>
            <p:nvPr/>
          </p:nvSpPr>
          <p:spPr>
            <a:xfrm>
              <a:off x="1492925" y="40241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26"/>
            <p:cNvCxnSpPr>
              <a:stCxn id="316" idx="5"/>
              <a:endCxn id="315" idx="1"/>
            </p:cNvCxnSpPr>
            <p:nvPr/>
          </p:nvCxnSpPr>
          <p:spPr>
            <a:xfrm flipH="1">
              <a:off x="1791823" y="2126975"/>
              <a:ext cx="44700" cy="828600"/>
            </a:xfrm>
            <a:prstGeom prst="straightConnector1">
              <a:avLst/>
            </a:prstGeom>
            <a:noFill/>
            <a:ln cap="flat" cmpd="sng" w="19050">
              <a:solidFill>
                <a:srgbClr val="000000"/>
              </a:solidFill>
              <a:prstDash val="solid"/>
              <a:round/>
              <a:headEnd len="med" w="med" type="none"/>
              <a:tailEnd len="med" w="med" type="none"/>
            </a:ln>
          </p:spPr>
        </p:cxnSp>
        <p:cxnSp>
          <p:nvCxnSpPr>
            <p:cNvPr id="320" name="Google Shape;320;p26"/>
            <p:cNvCxnSpPr>
              <a:stCxn id="321" idx="2"/>
              <a:endCxn id="318" idx="6"/>
            </p:cNvCxnSpPr>
            <p:nvPr/>
          </p:nvCxnSpPr>
          <p:spPr>
            <a:xfrm flipH="1">
              <a:off x="1955225" y="4073475"/>
              <a:ext cx="556500" cy="164400"/>
            </a:xfrm>
            <a:prstGeom prst="straightConnector1">
              <a:avLst/>
            </a:prstGeom>
            <a:noFill/>
            <a:ln cap="flat" cmpd="sng" w="19050">
              <a:solidFill>
                <a:srgbClr val="000000"/>
              </a:solidFill>
              <a:prstDash val="solid"/>
              <a:round/>
              <a:headEnd len="med" w="med" type="none"/>
              <a:tailEnd len="med" w="med" type="none"/>
            </a:ln>
          </p:spPr>
        </p:cxnSp>
        <p:sp>
          <p:nvSpPr>
            <p:cNvPr id="321" name="Google Shape;321;p26"/>
            <p:cNvSpPr/>
            <p:nvPr/>
          </p:nvSpPr>
          <p:spPr>
            <a:xfrm>
              <a:off x="2511725" y="3859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322" name="Google Shape;322;p26"/>
            <p:cNvCxnSpPr>
              <a:stCxn id="315" idx="4"/>
              <a:endCxn id="321" idx="0"/>
            </p:cNvCxnSpPr>
            <p:nvPr/>
          </p:nvCxnSpPr>
          <p:spPr>
            <a:xfrm>
              <a:off x="1955225" y="3320775"/>
              <a:ext cx="787500" cy="538800"/>
            </a:xfrm>
            <a:prstGeom prst="straightConnector1">
              <a:avLst/>
            </a:prstGeom>
            <a:noFill/>
            <a:ln cap="flat" cmpd="sng" w="19050">
              <a:solidFill>
                <a:srgbClr val="000000"/>
              </a:solidFill>
              <a:prstDash val="solid"/>
              <a:round/>
              <a:headEnd len="med" w="med" type="none"/>
              <a:tailEnd len="med" w="med" type="none"/>
            </a:ln>
          </p:spPr>
        </p:cxnSp>
        <p:sp>
          <p:nvSpPr>
            <p:cNvPr id="323" name="Google Shape;323;p26"/>
            <p:cNvSpPr/>
            <p:nvPr/>
          </p:nvSpPr>
          <p:spPr>
            <a:xfrm>
              <a:off x="3299288" y="28303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324" name="Google Shape;324;p26"/>
            <p:cNvCxnSpPr>
              <a:stCxn id="315" idx="6"/>
              <a:endCxn id="323" idx="2"/>
            </p:cNvCxnSpPr>
            <p:nvPr/>
          </p:nvCxnSpPr>
          <p:spPr>
            <a:xfrm flipH="1" rot="10800000">
              <a:off x="2186375" y="3044175"/>
              <a:ext cx="1113000" cy="62700"/>
            </a:xfrm>
            <a:prstGeom prst="straightConnector1">
              <a:avLst/>
            </a:prstGeom>
            <a:noFill/>
            <a:ln cap="flat" cmpd="sng" w="19050">
              <a:solidFill>
                <a:srgbClr val="000000"/>
              </a:solidFill>
              <a:prstDash val="solid"/>
              <a:round/>
              <a:headEnd len="med" w="med" type="none"/>
              <a:tailEnd len="med" w="med" type="none"/>
            </a:ln>
          </p:spPr>
        </p:cxnSp>
        <p:sp>
          <p:nvSpPr>
            <p:cNvPr id="325" name="Google Shape;325;p26"/>
            <p:cNvSpPr/>
            <p:nvPr/>
          </p:nvSpPr>
          <p:spPr>
            <a:xfrm>
              <a:off x="583363" y="2955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326" name="Google Shape;326;p26"/>
            <p:cNvCxnSpPr>
              <a:stCxn id="325" idx="6"/>
              <a:endCxn id="315" idx="2"/>
            </p:cNvCxnSpPr>
            <p:nvPr/>
          </p:nvCxnSpPr>
          <p:spPr>
            <a:xfrm flipH="1" rot="10800000">
              <a:off x="1045663" y="3106775"/>
              <a:ext cx="678300" cy="62700"/>
            </a:xfrm>
            <a:prstGeom prst="straightConnector1">
              <a:avLst/>
            </a:prstGeom>
            <a:noFill/>
            <a:ln cap="flat" cmpd="sng" w="19050">
              <a:solidFill>
                <a:srgbClr val="000000"/>
              </a:solidFill>
              <a:prstDash val="solid"/>
              <a:round/>
              <a:headEnd len="med" w="med" type="none"/>
              <a:tailEnd len="med" w="med" type="none"/>
            </a:ln>
          </p:spPr>
        </p:cxnSp>
        <p:cxnSp>
          <p:nvCxnSpPr>
            <p:cNvPr id="327" name="Google Shape;327;p26"/>
            <p:cNvCxnSpPr>
              <a:stCxn id="316" idx="6"/>
              <a:endCxn id="323" idx="1"/>
            </p:cNvCxnSpPr>
            <p:nvPr/>
          </p:nvCxnSpPr>
          <p:spPr>
            <a:xfrm>
              <a:off x="1904225" y="1975725"/>
              <a:ext cx="1462800" cy="917100"/>
            </a:xfrm>
            <a:prstGeom prst="straightConnector1">
              <a:avLst/>
            </a:prstGeom>
            <a:noFill/>
            <a:ln cap="flat" cmpd="sng" w="19050">
              <a:solidFill>
                <a:srgbClr val="000000"/>
              </a:solidFill>
              <a:prstDash val="solid"/>
              <a:round/>
              <a:headEnd len="med" w="med" type="none"/>
              <a:tailEnd len="med" w="med" type="none"/>
            </a:ln>
          </p:spPr>
        </p:cxnSp>
        <p:cxnSp>
          <p:nvCxnSpPr>
            <p:cNvPr id="328" name="Google Shape;328;p26"/>
            <p:cNvCxnSpPr>
              <a:stCxn id="315" idx="7"/>
              <a:endCxn id="317" idx="3"/>
            </p:cNvCxnSpPr>
            <p:nvPr/>
          </p:nvCxnSpPr>
          <p:spPr>
            <a:xfrm flipH="1" rot="10800000">
              <a:off x="2118673" y="1967125"/>
              <a:ext cx="1156200" cy="988500"/>
            </a:xfrm>
            <a:prstGeom prst="straightConnector1">
              <a:avLst/>
            </a:prstGeom>
            <a:noFill/>
            <a:ln cap="flat" cmpd="sng" w="19050">
              <a:solidFill>
                <a:srgbClr val="000000"/>
              </a:solidFill>
              <a:prstDash val="solid"/>
              <a:round/>
              <a:headEnd len="med" w="med" type="none"/>
              <a:tailEnd len="med" w="med" type="none"/>
            </a:ln>
          </p:spPr>
        </p:cxnSp>
      </p:grpSp>
      <p:cxnSp>
        <p:nvCxnSpPr>
          <p:cNvPr id="329" name="Google Shape;329;p26"/>
          <p:cNvCxnSpPr>
            <a:stCxn id="316" idx="3"/>
            <a:endCxn id="325" idx="7"/>
          </p:cNvCxnSpPr>
          <p:nvPr/>
        </p:nvCxnSpPr>
        <p:spPr>
          <a:xfrm flipH="1">
            <a:off x="914308" y="3168286"/>
            <a:ext cx="313800" cy="498600"/>
          </a:xfrm>
          <a:prstGeom prst="straightConnector1">
            <a:avLst/>
          </a:prstGeom>
          <a:noFill/>
          <a:ln cap="flat" cmpd="sng" w="19050">
            <a:solidFill>
              <a:srgbClr val="A64D79"/>
            </a:solidFill>
            <a:prstDash val="solid"/>
            <a:round/>
            <a:headEnd len="med" w="med" type="none"/>
            <a:tailEnd len="med" w="med" type="none"/>
          </a:ln>
        </p:spPr>
      </p:cxnSp>
      <p:cxnSp>
        <p:nvCxnSpPr>
          <p:cNvPr id="330" name="Google Shape;330;p26"/>
          <p:cNvCxnSpPr>
            <a:stCxn id="317" idx="3"/>
            <a:endCxn id="325" idx="6"/>
          </p:cNvCxnSpPr>
          <p:nvPr/>
        </p:nvCxnSpPr>
        <p:spPr>
          <a:xfrm flipH="1">
            <a:off x="954182" y="3078930"/>
            <a:ext cx="1316100" cy="672300"/>
          </a:xfrm>
          <a:prstGeom prst="straightConnector1">
            <a:avLst/>
          </a:prstGeom>
          <a:noFill/>
          <a:ln cap="flat" cmpd="sng" w="19050">
            <a:solidFill>
              <a:srgbClr val="A64D79"/>
            </a:solidFill>
            <a:prstDash val="solid"/>
            <a:round/>
            <a:headEnd len="med" w="med" type="none"/>
            <a:tailEnd len="med" w="med" type="none"/>
          </a:ln>
        </p:spPr>
      </p:cxnSp>
      <p:cxnSp>
        <p:nvCxnSpPr>
          <p:cNvPr id="331" name="Google Shape;331;p26"/>
          <p:cNvCxnSpPr>
            <a:stCxn id="323" idx="3"/>
          </p:cNvCxnSpPr>
          <p:nvPr/>
        </p:nvCxnSpPr>
        <p:spPr>
          <a:xfrm flipH="1">
            <a:off x="1512595" y="3765898"/>
            <a:ext cx="812100" cy="573300"/>
          </a:xfrm>
          <a:prstGeom prst="straightConnector1">
            <a:avLst/>
          </a:prstGeom>
          <a:noFill/>
          <a:ln cap="flat" cmpd="sng" w="19050">
            <a:solidFill>
              <a:srgbClr val="A64D79"/>
            </a:solidFill>
            <a:prstDash val="solid"/>
            <a:round/>
            <a:headEnd len="med" w="med" type="none"/>
            <a:tailEnd len="med" w="med" type="none"/>
          </a:ln>
        </p:spPr>
      </p:cxnSp>
      <p:cxnSp>
        <p:nvCxnSpPr>
          <p:cNvPr id="332" name="Google Shape;332;p26"/>
          <p:cNvCxnSpPr>
            <a:endCxn id="318" idx="0"/>
          </p:cNvCxnSpPr>
          <p:nvPr/>
        </p:nvCxnSpPr>
        <p:spPr>
          <a:xfrm flipH="1">
            <a:off x="1354718" y="3818061"/>
            <a:ext cx="75600" cy="411300"/>
          </a:xfrm>
          <a:prstGeom prst="straightConnector1">
            <a:avLst/>
          </a:prstGeom>
          <a:noFill/>
          <a:ln cap="flat" cmpd="sng" w="19050">
            <a:solidFill>
              <a:srgbClr val="A64D79"/>
            </a:solidFill>
            <a:prstDash val="solid"/>
            <a:round/>
            <a:headEnd len="med" w="med" type="none"/>
            <a:tailEnd len="med" w="med" type="none"/>
          </a:ln>
        </p:spPr>
      </p:cxnSp>
      <p:sp>
        <p:nvSpPr>
          <p:cNvPr id="333" name="Google Shape;333;p26"/>
          <p:cNvSpPr txBox="1"/>
          <p:nvPr/>
        </p:nvSpPr>
        <p:spPr>
          <a:xfrm>
            <a:off x="3047400" y="2043075"/>
            <a:ext cx="15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Moins dense</a:t>
            </a:r>
            <a:endParaRPr i="1">
              <a:latin typeface="Yanone Kaffeesatz Light"/>
              <a:ea typeface="Yanone Kaffeesatz Light"/>
              <a:cs typeface="Yanone Kaffeesatz Light"/>
              <a:sym typeface="Yanone Kaffeesatz Light"/>
            </a:endParaRPr>
          </a:p>
        </p:txBody>
      </p:sp>
      <p:sp>
        <p:nvSpPr>
          <p:cNvPr id="334" name="Google Shape;334;p26"/>
          <p:cNvSpPr txBox="1"/>
          <p:nvPr/>
        </p:nvSpPr>
        <p:spPr>
          <a:xfrm>
            <a:off x="3134588" y="3706650"/>
            <a:ext cx="15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Plus dense</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Terms and Concepts</a:t>
            </a:r>
            <a:endParaRPr/>
          </a:p>
        </p:txBody>
      </p:sp>
      <p:sp>
        <p:nvSpPr>
          <p:cNvPr id="340" name="Google Shape;340;p27"/>
          <p:cNvSpPr txBox="1"/>
          <p:nvPr>
            <p:ph type="title"/>
          </p:nvPr>
        </p:nvSpPr>
        <p:spPr>
          <a:xfrm>
            <a:off x="317354" y="1132250"/>
            <a:ext cx="75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Yanone Kaffeesatz"/>
                <a:ea typeface="Yanone Kaffeesatz"/>
                <a:cs typeface="Yanone Kaffeesatz"/>
                <a:sym typeface="Yanone Kaffeesatz"/>
              </a:rPr>
              <a:t>Degree centrality (k): </a:t>
            </a:r>
            <a:r>
              <a:rPr lang="en" sz="2300"/>
              <a:t>number of nodes each node is connected to</a:t>
            </a:r>
            <a:endParaRPr sz="2300"/>
          </a:p>
        </p:txBody>
      </p:sp>
      <p:grpSp>
        <p:nvGrpSpPr>
          <p:cNvPr id="341" name="Google Shape;341;p27"/>
          <p:cNvGrpSpPr/>
          <p:nvPr/>
        </p:nvGrpSpPr>
        <p:grpSpPr>
          <a:xfrm>
            <a:off x="2500429" y="1971884"/>
            <a:ext cx="4143134" cy="2798850"/>
            <a:chOff x="583363" y="1602063"/>
            <a:chExt cx="3178225" cy="2849863"/>
          </a:xfrm>
        </p:grpSpPr>
        <p:sp>
          <p:nvSpPr>
            <p:cNvPr id="342" name="Google Shape;342;p27"/>
            <p:cNvSpPr/>
            <p:nvPr/>
          </p:nvSpPr>
          <p:spPr>
            <a:xfrm>
              <a:off x="1724075" y="2892975"/>
              <a:ext cx="462300" cy="427800"/>
            </a:xfrm>
            <a:prstGeom prst="ellipse">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5</a:t>
              </a:r>
              <a:endParaRPr sz="2000">
                <a:solidFill>
                  <a:schemeClr val="dk1"/>
                </a:solidFill>
              </a:endParaRPr>
            </a:p>
          </p:txBody>
        </p:sp>
        <p:sp>
          <p:nvSpPr>
            <p:cNvPr id="343" name="Google Shape;343;p27"/>
            <p:cNvSpPr/>
            <p:nvPr/>
          </p:nvSpPr>
          <p:spPr>
            <a:xfrm>
              <a:off x="1441925" y="1761825"/>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2</a:t>
              </a:r>
              <a:endParaRPr sz="2000">
                <a:solidFill>
                  <a:schemeClr val="dk1"/>
                </a:solidFill>
              </a:endParaRPr>
            </a:p>
          </p:txBody>
        </p:sp>
        <p:sp>
          <p:nvSpPr>
            <p:cNvPr id="344" name="Google Shape;344;p27"/>
            <p:cNvSpPr/>
            <p:nvPr/>
          </p:nvSpPr>
          <p:spPr>
            <a:xfrm>
              <a:off x="3207125" y="160206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1</a:t>
              </a:r>
              <a:endParaRPr sz="2000">
                <a:solidFill>
                  <a:schemeClr val="dk1"/>
                </a:solidFill>
              </a:endParaRPr>
            </a:p>
          </p:txBody>
        </p:sp>
        <p:sp>
          <p:nvSpPr>
            <p:cNvPr id="345" name="Google Shape;345;p27"/>
            <p:cNvSpPr/>
            <p:nvPr/>
          </p:nvSpPr>
          <p:spPr>
            <a:xfrm>
              <a:off x="1492925" y="40241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1</a:t>
              </a:r>
              <a:endParaRPr sz="2000">
                <a:solidFill>
                  <a:schemeClr val="dk1"/>
                </a:solidFill>
              </a:endParaRPr>
            </a:p>
          </p:txBody>
        </p:sp>
        <p:cxnSp>
          <p:nvCxnSpPr>
            <p:cNvPr id="346" name="Google Shape;346;p27"/>
            <p:cNvCxnSpPr>
              <a:stCxn id="343" idx="5"/>
              <a:endCxn id="342" idx="1"/>
            </p:cNvCxnSpPr>
            <p:nvPr/>
          </p:nvCxnSpPr>
          <p:spPr>
            <a:xfrm flipH="1">
              <a:off x="1791823" y="2126975"/>
              <a:ext cx="44700" cy="828600"/>
            </a:xfrm>
            <a:prstGeom prst="straightConnector1">
              <a:avLst/>
            </a:prstGeom>
            <a:noFill/>
            <a:ln cap="flat" cmpd="sng" w="19050">
              <a:solidFill>
                <a:srgbClr val="000000"/>
              </a:solidFill>
              <a:prstDash val="solid"/>
              <a:round/>
              <a:headEnd len="med" w="med" type="none"/>
              <a:tailEnd len="med" w="med" type="none"/>
            </a:ln>
          </p:spPr>
        </p:cxnSp>
        <p:cxnSp>
          <p:nvCxnSpPr>
            <p:cNvPr id="347" name="Google Shape;347;p27"/>
            <p:cNvCxnSpPr>
              <a:stCxn id="348" idx="2"/>
              <a:endCxn id="345" idx="6"/>
            </p:cNvCxnSpPr>
            <p:nvPr/>
          </p:nvCxnSpPr>
          <p:spPr>
            <a:xfrm flipH="1">
              <a:off x="1955225" y="4073475"/>
              <a:ext cx="556500" cy="164400"/>
            </a:xfrm>
            <a:prstGeom prst="straightConnector1">
              <a:avLst/>
            </a:prstGeom>
            <a:noFill/>
            <a:ln cap="flat" cmpd="sng" w="19050">
              <a:solidFill>
                <a:srgbClr val="000000"/>
              </a:solidFill>
              <a:prstDash val="solid"/>
              <a:round/>
              <a:headEnd len="med" w="med" type="none"/>
              <a:tailEnd len="med" w="med" type="none"/>
            </a:ln>
          </p:spPr>
        </p:cxnSp>
        <p:sp>
          <p:nvSpPr>
            <p:cNvPr id="348" name="Google Shape;348;p27"/>
            <p:cNvSpPr/>
            <p:nvPr/>
          </p:nvSpPr>
          <p:spPr>
            <a:xfrm>
              <a:off x="2511725" y="3859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2</a:t>
              </a:r>
              <a:endParaRPr sz="2000">
                <a:solidFill>
                  <a:schemeClr val="dk1"/>
                </a:solidFill>
              </a:endParaRPr>
            </a:p>
          </p:txBody>
        </p:sp>
        <p:cxnSp>
          <p:nvCxnSpPr>
            <p:cNvPr id="349" name="Google Shape;349;p27"/>
            <p:cNvCxnSpPr>
              <a:stCxn id="342" idx="4"/>
              <a:endCxn id="348" idx="0"/>
            </p:cNvCxnSpPr>
            <p:nvPr/>
          </p:nvCxnSpPr>
          <p:spPr>
            <a:xfrm>
              <a:off x="1955225" y="3320775"/>
              <a:ext cx="787500" cy="538800"/>
            </a:xfrm>
            <a:prstGeom prst="straightConnector1">
              <a:avLst/>
            </a:prstGeom>
            <a:noFill/>
            <a:ln cap="flat" cmpd="sng" w="19050">
              <a:solidFill>
                <a:srgbClr val="000000"/>
              </a:solidFill>
              <a:prstDash val="solid"/>
              <a:round/>
              <a:headEnd len="med" w="med" type="none"/>
              <a:tailEnd len="med" w="med" type="none"/>
            </a:ln>
          </p:spPr>
        </p:cxnSp>
        <p:sp>
          <p:nvSpPr>
            <p:cNvPr id="350" name="Google Shape;350;p27"/>
            <p:cNvSpPr/>
            <p:nvPr/>
          </p:nvSpPr>
          <p:spPr>
            <a:xfrm>
              <a:off x="3299288" y="28303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2</a:t>
              </a:r>
              <a:endParaRPr sz="2000">
                <a:solidFill>
                  <a:schemeClr val="dk1"/>
                </a:solidFill>
              </a:endParaRPr>
            </a:p>
          </p:txBody>
        </p:sp>
        <p:cxnSp>
          <p:nvCxnSpPr>
            <p:cNvPr id="351" name="Google Shape;351;p27"/>
            <p:cNvCxnSpPr>
              <a:stCxn id="342" idx="6"/>
              <a:endCxn id="350" idx="2"/>
            </p:cNvCxnSpPr>
            <p:nvPr/>
          </p:nvCxnSpPr>
          <p:spPr>
            <a:xfrm flipH="1" rot="10800000">
              <a:off x="2186375" y="3044175"/>
              <a:ext cx="1113000" cy="62700"/>
            </a:xfrm>
            <a:prstGeom prst="straightConnector1">
              <a:avLst/>
            </a:prstGeom>
            <a:noFill/>
            <a:ln cap="flat" cmpd="sng" w="19050">
              <a:solidFill>
                <a:srgbClr val="000000"/>
              </a:solidFill>
              <a:prstDash val="solid"/>
              <a:round/>
              <a:headEnd len="med" w="med" type="none"/>
              <a:tailEnd len="med" w="med" type="none"/>
            </a:ln>
          </p:spPr>
        </p:cxnSp>
        <p:sp>
          <p:nvSpPr>
            <p:cNvPr id="352" name="Google Shape;352;p27"/>
            <p:cNvSpPr/>
            <p:nvPr/>
          </p:nvSpPr>
          <p:spPr>
            <a:xfrm>
              <a:off x="583363" y="2955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1</a:t>
              </a:r>
              <a:endParaRPr sz="2000">
                <a:solidFill>
                  <a:schemeClr val="dk1"/>
                </a:solidFill>
              </a:endParaRPr>
            </a:p>
          </p:txBody>
        </p:sp>
        <p:cxnSp>
          <p:nvCxnSpPr>
            <p:cNvPr id="353" name="Google Shape;353;p27"/>
            <p:cNvCxnSpPr>
              <a:stCxn id="352" idx="6"/>
              <a:endCxn id="342" idx="2"/>
            </p:cNvCxnSpPr>
            <p:nvPr/>
          </p:nvCxnSpPr>
          <p:spPr>
            <a:xfrm flipH="1" rot="10800000">
              <a:off x="1045663" y="3106775"/>
              <a:ext cx="678300" cy="62700"/>
            </a:xfrm>
            <a:prstGeom prst="straightConnector1">
              <a:avLst/>
            </a:prstGeom>
            <a:noFill/>
            <a:ln cap="flat" cmpd="sng" w="19050">
              <a:solidFill>
                <a:srgbClr val="000000"/>
              </a:solidFill>
              <a:prstDash val="solid"/>
              <a:round/>
              <a:headEnd len="med" w="med" type="none"/>
              <a:tailEnd len="med" w="med" type="none"/>
            </a:ln>
          </p:spPr>
        </p:cxnSp>
        <p:cxnSp>
          <p:nvCxnSpPr>
            <p:cNvPr id="354" name="Google Shape;354;p27"/>
            <p:cNvCxnSpPr>
              <a:stCxn id="343" idx="6"/>
              <a:endCxn id="350" idx="1"/>
            </p:cNvCxnSpPr>
            <p:nvPr/>
          </p:nvCxnSpPr>
          <p:spPr>
            <a:xfrm>
              <a:off x="1904225" y="1975725"/>
              <a:ext cx="1462800" cy="917100"/>
            </a:xfrm>
            <a:prstGeom prst="straightConnector1">
              <a:avLst/>
            </a:prstGeom>
            <a:noFill/>
            <a:ln cap="flat" cmpd="sng" w="19050">
              <a:solidFill>
                <a:srgbClr val="000000"/>
              </a:solidFill>
              <a:prstDash val="solid"/>
              <a:round/>
              <a:headEnd len="med" w="med" type="none"/>
              <a:tailEnd len="med" w="med" type="none"/>
            </a:ln>
          </p:spPr>
        </p:cxnSp>
        <p:cxnSp>
          <p:nvCxnSpPr>
            <p:cNvPr id="355" name="Google Shape;355;p27"/>
            <p:cNvCxnSpPr>
              <a:stCxn id="342" idx="7"/>
              <a:endCxn id="344" idx="3"/>
            </p:cNvCxnSpPr>
            <p:nvPr/>
          </p:nvCxnSpPr>
          <p:spPr>
            <a:xfrm flipH="1" rot="10800000">
              <a:off x="2118673" y="1967125"/>
              <a:ext cx="1156200" cy="988500"/>
            </a:xfrm>
            <a:prstGeom prst="straightConnector1">
              <a:avLst/>
            </a:prstGeom>
            <a:noFill/>
            <a:ln cap="flat" cmpd="sng" w="19050">
              <a:solidFill>
                <a:srgbClr val="000000"/>
              </a:solidFill>
              <a:prstDash val="solid"/>
              <a:round/>
              <a:headEnd len="med" w="med" type="none"/>
              <a:tailEnd len="med" w="med" type="none"/>
            </a:ln>
          </p:spPr>
        </p:cxnSp>
      </p:grpSp>
      <p:sp>
        <p:nvSpPr>
          <p:cNvPr id="356" name="Google Shape;356;p27"/>
          <p:cNvSpPr txBox="1"/>
          <p:nvPr/>
        </p:nvSpPr>
        <p:spPr>
          <a:xfrm>
            <a:off x="458186" y="1512675"/>
            <a:ext cx="589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Degré de</a:t>
            </a:r>
            <a:r>
              <a:rPr i="1" lang="en">
                <a:latin typeface="Yanone Kaffeesatz Light"/>
                <a:ea typeface="Yanone Kaffeesatz Light"/>
                <a:cs typeface="Yanone Kaffeesatz Light"/>
                <a:sym typeface="Yanone Kaffeesatz Light"/>
              </a:rPr>
              <a:t> centralité: le nombre de liens sortant du nœud</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Terms and Concepts</a:t>
            </a:r>
            <a:endParaRPr/>
          </a:p>
        </p:txBody>
      </p:sp>
      <p:sp>
        <p:nvSpPr>
          <p:cNvPr id="362" name="Google Shape;362;p28"/>
          <p:cNvSpPr txBox="1"/>
          <p:nvPr>
            <p:ph type="title"/>
          </p:nvPr>
        </p:nvSpPr>
        <p:spPr>
          <a:xfrm>
            <a:off x="317354" y="1132250"/>
            <a:ext cx="757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Yanone Kaffeesatz"/>
                <a:ea typeface="Yanone Kaffeesatz"/>
                <a:cs typeface="Yanone Kaffeesatz"/>
                <a:sym typeface="Yanone Kaffeesatz"/>
              </a:rPr>
              <a:t>Betweenness </a:t>
            </a:r>
            <a:r>
              <a:rPr lang="en" sz="2300">
                <a:latin typeface="Yanone Kaffeesatz"/>
                <a:ea typeface="Yanone Kaffeesatz"/>
                <a:cs typeface="Yanone Kaffeesatz"/>
                <a:sym typeface="Yanone Kaffeesatz"/>
              </a:rPr>
              <a:t>centrality : </a:t>
            </a:r>
            <a:r>
              <a:rPr lang="en" sz="2300"/>
              <a:t>number of shortest paths that go through a node</a:t>
            </a:r>
            <a:endParaRPr sz="2300"/>
          </a:p>
        </p:txBody>
      </p:sp>
      <p:grpSp>
        <p:nvGrpSpPr>
          <p:cNvPr id="363" name="Google Shape;363;p28"/>
          <p:cNvGrpSpPr/>
          <p:nvPr/>
        </p:nvGrpSpPr>
        <p:grpSpPr>
          <a:xfrm>
            <a:off x="4302929" y="1971884"/>
            <a:ext cx="4143134" cy="2798850"/>
            <a:chOff x="583363" y="1602063"/>
            <a:chExt cx="3178225" cy="2849863"/>
          </a:xfrm>
        </p:grpSpPr>
        <p:sp>
          <p:nvSpPr>
            <p:cNvPr id="364" name="Google Shape;364;p28"/>
            <p:cNvSpPr/>
            <p:nvPr/>
          </p:nvSpPr>
          <p:spPr>
            <a:xfrm>
              <a:off x="1724075" y="2892975"/>
              <a:ext cx="462300" cy="427800"/>
            </a:xfrm>
            <a:prstGeom prst="ellipse">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14</a:t>
              </a:r>
              <a:endParaRPr sz="1500">
                <a:solidFill>
                  <a:schemeClr val="dk1"/>
                </a:solidFill>
              </a:endParaRPr>
            </a:p>
          </p:txBody>
        </p:sp>
        <p:sp>
          <p:nvSpPr>
            <p:cNvPr id="365" name="Google Shape;365;p28"/>
            <p:cNvSpPr/>
            <p:nvPr/>
          </p:nvSpPr>
          <p:spPr>
            <a:xfrm>
              <a:off x="1441925" y="1761825"/>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0</a:t>
              </a:r>
              <a:endParaRPr sz="2000">
                <a:solidFill>
                  <a:schemeClr val="dk1"/>
                </a:solidFill>
              </a:endParaRPr>
            </a:p>
          </p:txBody>
        </p:sp>
        <p:sp>
          <p:nvSpPr>
            <p:cNvPr id="366" name="Google Shape;366;p28"/>
            <p:cNvSpPr/>
            <p:nvPr/>
          </p:nvSpPr>
          <p:spPr>
            <a:xfrm>
              <a:off x="3207125" y="160206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0</a:t>
              </a:r>
              <a:endParaRPr sz="2000">
                <a:solidFill>
                  <a:schemeClr val="dk1"/>
                </a:solidFill>
              </a:endParaRPr>
            </a:p>
          </p:txBody>
        </p:sp>
        <p:sp>
          <p:nvSpPr>
            <p:cNvPr id="367" name="Google Shape;367;p28"/>
            <p:cNvSpPr/>
            <p:nvPr/>
          </p:nvSpPr>
          <p:spPr>
            <a:xfrm>
              <a:off x="1492925" y="40241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0</a:t>
              </a:r>
              <a:endParaRPr sz="2000">
                <a:solidFill>
                  <a:schemeClr val="dk1"/>
                </a:solidFill>
              </a:endParaRPr>
            </a:p>
          </p:txBody>
        </p:sp>
        <p:cxnSp>
          <p:nvCxnSpPr>
            <p:cNvPr id="368" name="Google Shape;368;p28"/>
            <p:cNvCxnSpPr>
              <a:stCxn id="365" idx="5"/>
              <a:endCxn id="364" idx="1"/>
            </p:cNvCxnSpPr>
            <p:nvPr/>
          </p:nvCxnSpPr>
          <p:spPr>
            <a:xfrm flipH="1">
              <a:off x="1791823" y="2126975"/>
              <a:ext cx="44700" cy="828600"/>
            </a:xfrm>
            <a:prstGeom prst="straightConnector1">
              <a:avLst/>
            </a:prstGeom>
            <a:noFill/>
            <a:ln cap="flat" cmpd="sng" w="19050">
              <a:solidFill>
                <a:srgbClr val="000000"/>
              </a:solidFill>
              <a:prstDash val="solid"/>
              <a:round/>
              <a:headEnd len="med" w="med" type="none"/>
              <a:tailEnd len="med" w="med" type="none"/>
            </a:ln>
          </p:spPr>
        </p:cxnSp>
        <p:cxnSp>
          <p:nvCxnSpPr>
            <p:cNvPr id="369" name="Google Shape;369;p28"/>
            <p:cNvCxnSpPr>
              <a:stCxn id="370" idx="2"/>
              <a:endCxn id="367" idx="6"/>
            </p:cNvCxnSpPr>
            <p:nvPr/>
          </p:nvCxnSpPr>
          <p:spPr>
            <a:xfrm flipH="1">
              <a:off x="1955225" y="4073475"/>
              <a:ext cx="556500" cy="164400"/>
            </a:xfrm>
            <a:prstGeom prst="straightConnector1">
              <a:avLst/>
            </a:prstGeom>
            <a:noFill/>
            <a:ln cap="flat" cmpd="sng" w="19050">
              <a:solidFill>
                <a:srgbClr val="000000"/>
              </a:solidFill>
              <a:prstDash val="solid"/>
              <a:round/>
              <a:headEnd len="med" w="med" type="none"/>
              <a:tailEnd len="med" w="med" type="none"/>
            </a:ln>
          </p:spPr>
        </p:cxnSp>
        <p:sp>
          <p:nvSpPr>
            <p:cNvPr id="370" name="Google Shape;370;p28"/>
            <p:cNvSpPr/>
            <p:nvPr/>
          </p:nvSpPr>
          <p:spPr>
            <a:xfrm>
              <a:off x="2511725" y="3859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1</a:t>
              </a:r>
              <a:endParaRPr sz="2000">
                <a:solidFill>
                  <a:schemeClr val="dk1"/>
                </a:solidFill>
              </a:endParaRPr>
            </a:p>
          </p:txBody>
        </p:sp>
        <p:cxnSp>
          <p:nvCxnSpPr>
            <p:cNvPr id="371" name="Google Shape;371;p28"/>
            <p:cNvCxnSpPr>
              <a:stCxn id="364" idx="4"/>
              <a:endCxn id="370" idx="0"/>
            </p:cNvCxnSpPr>
            <p:nvPr/>
          </p:nvCxnSpPr>
          <p:spPr>
            <a:xfrm>
              <a:off x="1955225" y="3320775"/>
              <a:ext cx="787500" cy="538800"/>
            </a:xfrm>
            <a:prstGeom prst="straightConnector1">
              <a:avLst/>
            </a:prstGeom>
            <a:noFill/>
            <a:ln cap="flat" cmpd="sng" w="19050">
              <a:solidFill>
                <a:srgbClr val="000000"/>
              </a:solidFill>
              <a:prstDash val="solid"/>
              <a:round/>
              <a:headEnd len="med" w="med" type="none"/>
              <a:tailEnd len="med" w="med" type="none"/>
            </a:ln>
          </p:spPr>
        </p:cxnSp>
        <p:sp>
          <p:nvSpPr>
            <p:cNvPr id="372" name="Google Shape;372;p28"/>
            <p:cNvSpPr/>
            <p:nvPr/>
          </p:nvSpPr>
          <p:spPr>
            <a:xfrm>
              <a:off x="3299288" y="28303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0</a:t>
              </a:r>
              <a:endParaRPr sz="2000">
                <a:solidFill>
                  <a:schemeClr val="dk1"/>
                </a:solidFill>
              </a:endParaRPr>
            </a:p>
          </p:txBody>
        </p:sp>
        <p:cxnSp>
          <p:nvCxnSpPr>
            <p:cNvPr id="373" name="Google Shape;373;p28"/>
            <p:cNvCxnSpPr>
              <a:stCxn id="364" idx="6"/>
              <a:endCxn id="372" idx="2"/>
            </p:cNvCxnSpPr>
            <p:nvPr/>
          </p:nvCxnSpPr>
          <p:spPr>
            <a:xfrm flipH="1" rot="10800000">
              <a:off x="2186375" y="3044175"/>
              <a:ext cx="1113000" cy="62700"/>
            </a:xfrm>
            <a:prstGeom prst="straightConnector1">
              <a:avLst/>
            </a:prstGeom>
            <a:noFill/>
            <a:ln cap="flat" cmpd="sng" w="19050">
              <a:solidFill>
                <a:srgbClr val="000000"/>
              </a:solidFill>
              <a:prstDash val="solid"/>
              <a:round/>
              <a:headEnd len="med" w="med" type="none"/>
              <a:tailEnd len="med" w="med" type="none"/>
            </a:ln>
          </p:spPr>
        </p:cxnSp>
        <p:sp>
          <p:nvSpPr>
            <p:cNvPr id="374" name="Google Shape;374;p28"/>
            <p:cNvSpPr/>
            <p:nvPr/>
          </p:nvSpPr>
          <p:spPr>
            <a:xfrm>
              <a:off x="583363" y="2955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0</a:t>
              </a:r>
              <a:endParaRPr sz="2000">
                <a:solidFill>
                  <a:schemeClr val="dk1"/>
                </a:solidFill>
              </a:endParaRPr>
            </a:p>
          </p:txBody>
        </p:sp>
        <p:cxnSp>
          <p:nvCxnSpPr>
            <p:cNvPr id="375" name="Google Shape;375;p28"/>
            <p:cNvCxnSpPr>
              <a:stCxn id="374" idx="6"/>
              <a:endCxn id="364" idx="2"/>
            </p:cNvCxnSpPr>
            <p:nvPr/>
          </p:nvCxnSpPr>
          <p:spPr>
            <a:xfrm flipH="1" rot="10800000">
              <a:off x="1045663" y="3106775"/>
              <a:ext cx="678300" cy="62700"/>
            </a:xfrm>
            <a:prstGeom prst="straightConnector1">
              <a:avLst/>
            </a:prstGeom>
            <a:noFill/>
            <a:ln cap="flat" cmpd="sng" w="19050">
              <a:solidFill>
                <a:srgbClr val="000000"/>
              </a:solidFill>
              <a:prstDash val="solid"/>
              <a:round/>
              <a:headEnd len="med" w="med" type="none"/>
              <a:tailEnd len="med" w="med" type="none"/>
            </a:ln>
          </p:spPr>
        </p:cxnSp>
        <p:cxnSp>
          <p:nvCxnSpPr>
            <p:cNvPr id="376" name="Google Shape;376;p28"/>
            <p:cNvCxnSpPr>
              <a:stCxn id="365" idx="6"/>
              <a:endCxn id="372" idx="1"/>
            </p:cNvCxnSpPr>
            <p:nvPr/>
          </p:nvCxnSpPr>
          <p:spPr>
            <a:xfrm>
              <a:off x="1904225" y="1975725"/>
              <a:ext cx="1462800" cy="917100"/>
            </a:xfrm>
            <a:prstGeom prst="straightConnector1">
              <a:avLst/>
            </a:prstGeom>
            <a:noFill/>
            <a:ln cap="flat" cmpd="sng" w="19050">
              <a:solidFill>
                <a:srgbClr val="000000"/>
              </a:solidFill>
              <a:prstDash val="solid"/>
              <a:round/>
              <a:headEnd len="med" w="med" type="none"/>
              <a:tailEnd len="med" w="med" type="none"/>
            </a:ln>
          </p:spPr>
        </p:cxnSp>
        <p:cxnSp>
          <p:nvCxnSpPr>
            <p:cNvPr id="377" name="Google Shape;377;p28"/>
            <p:cNvCxnSpPr>
              <a:stCxn id="364" idx="7"/>
              <a:endCxn id="366" idx="3"/>
            </p:cNvCxnSpPr>
            <p:nvPr/>
          </p:nvCxnSpPr>
          <p:spPr>
            <a:xfrm flipH="1" rot="10800000">
              <a:off x="2118673" y="1967125"/>
              <a:ext cx="1156200" cy="988500"/>
            </a:xfrm>
            <a:prstGeom prst="straightConnector1">
              <a:avLst/>
            </a:prstGeom>
            <a:noFill/>
            <a:ln cap="flat" cmpd="sng" w="19050">
              <a:solidFill>
                <a:srgbClr val="000000"/>
              </a:solidFill>
              <a:prstDash val="solid"/>
              <a:round/>
              <a:headEnd len="med" w="med" type="none"/>
              <a:tailEnd len="med" w="med" type="none"/>
            </a:ln>
          </p:spPr>
        </p:cxnSp>
      </p:grpSp>
      <p:pic>
        <p:nvPicPr>
          <p:cNvPr id="378" name="Google Shape;378;p28"/>
          <p:cNvPicPr preferRelativeResize="0"/>
          <p:nvPr/>
        </p:nvPicPr>
        <p:blipFill>
          <a:blip r:embed="rId3">
            <a:alphaModFix/>
          </a:blip>
          <a:stretch>
            <a:fillRect/>
          </a:stretch>
        </p:blipFill>
        <p:spPr>
          <a:xfrm>
            <a:off x="562750" y="2139325"/>
            <a:ext cx="3048000" cy="1028700"/>
          </a:xfrm>
          <a:prstGeom prst="rect">
            <a:avLst/>
          </a:prstGeom>
          <a:noFill/>
          <a:ln>
            <a:noFill/>
          </a:ln>
        </p:spPr>
      </p:pic>
      <p:sp>
        <p:nvSpPr>
          <p:cNvPr id="379" name="Google Shape;379;p28"/>
          <p:cNvSpPr txBox="1"/>
          <p:nvPr/>
        </p:nvSpPr>
        <p:spPr>
          <a:xfrm>
            <a:off x="666375" y="3684350"/>
            <a:ext cx="3004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Yanone Kaffeesatz Light"/>
                <a:ea typeface="Yanone Kaffeesatz Light"/>
                <a:cs typeface="Yanone Kaffeesatz Light"/>
                <a:sym typeface="Yanone Kaffeesatz Light"/>
              </a:rPr>
              <a:t>There are packages in R to calculate this, you don’t have to do it by hand!</a:t>
            </a:r>
            <a:endParaRPr sz="1800">
              <a:latin typeface="Yanone Kaffeesatz Light"/>
              <a:ea typeface="Yanone Kaffeesatz Light"/>
              <a:cs typeface="Yanone Kaffeesatz Light"/>
              <a:sym typeface="Yanone Kaffeesatz Light"/>
            </a:endParaRPr>
          </a:p>
        </p:txBody>
      </p:sp>
      <p:sp>
        <p:nvSpPr>
          <p:cNvPr id="380" name="Google Shape;380;p28"/>
          <p:cNvSpPr txBox="1"/>
          <p:nvPr/>
        </p:nvSpPr>
        <p:spPr>
          <a:xfrm>
            <a:off x="458173" y="1512675"/>
            <a:ext cx="71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“Betweenness </a:t>
            </a:r>
            <a:r>
              <a:rPr i="1" lang="en">
                <a:latin typeface="Yanone Kaffeesatz Light"/>
                <a:ea typeface="Yanone Kaffeesatz Light"/>
                <a:cs typeface="Yanone Kaffeesatz Light"/>
                <a:sym typeface="Yanone Kaffeesatz Light"/>
              </a:rPr>
              <a:t>centrality":</a:t>
            </a:r>
            <a:r>
              <a:rPr i="1" lang="en">
                <a:latin typeface="Yanone Kaffeesatz Light"/>
                <a:ea typeface="Yanone Kaffeesatz Light"/>
                <a:cs typeface="Yanone Kaffeesatz Light"/>
                <a:sym typeface="Yanone Kaffeesatz Light"/>
              </a:rPr>
              <a:t> le nombre </a:t>
            </a:r>
            <a:r>
              <a:rPr i="1" lang="en">
                <a:latin typeface="Yanone Kaffeesatz Light"/>
                <a:ea typeface="Yanone Kaffeesatz Light"/>
                <a:cs typeface="Yanone Kaffeesatz Light"/>
                <a:sym typeface="Yanone Kaffeesatz Light"/>
              </a:rPr>
              <a:t>de chemins</a:t>
            </a:r>
            <a:r>
              <a:rPr i="1" lang="en">
                <a:latin typeface="Yanone Kaffeesatz Light"/>
                <a:ea typeface="Yanone Kaffeesatz Light"/>
                <a:cs typeface="Yanone Kaffeesatz Light"/>
                <a:sym typeface="Yanone Kaffeesatz Light"/>
              </a:rPr>
              <a:t> les plus courts entre des autres dyades qui passe par un nœud</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a:t>What are networks?</a:t>
            </a:r>
            <a:endParaRPr/>
          </a:p>
          <a:p>
            <a:pPr indent="-355600" lvl="1" marL="914400" rtl="0" algn="l">
              <a:spcBef>
                <a:spcPts val="0"/>
              </a:spcBef>
              <a:spcAft>
                <a:spcPts val="0"/>
              </a:spcAft>
              <a:buSzPts val="2000"/>
              <a:buAutoNum type="alphaLcPeriod"/>
            </a:pPr>
            <a:r>
              <a:rPr lang="en"/>
              <a:t>Terms and Concepts</a:t>
            </a:r>
            <a:endParaRPr/>
          </a:p>
          <a:p>
            <a:pPr indent="-381000" lvl="0" marL="457200" rtl="0" algn="l">
              <a:spcBef>
                <a:spcPts val="0"/>
              </a:spcBef>
              <a:spcAft>
                <a:spcPts val="0"/>
              </a:spcAft>
              <a:buSzPts val="2400"/>
              <a:buAutoNum type="arabicPeriod"/>
            </a:pPr>
            <a:r>
              <a:rPr lang="en"/>
              <a:t>How are networks used in the study of disease transmission?</a:t>
            </a:r>
            <a:endParaRPr/>
          </a:p>
          <a:p>
            <a:pPr indent="-355600" lvl="1" marL="914400" rtl="0" algn="l">
              <a:spcBef>
                <a:spcPts val="0"/>
              </a:spcBef>
              <a:spcAft>
                <a:spcPts val="0"/>
              </a:spcAft>
              <a:buSzPts val="2000"/>
              <a:buAutoNum type="alphaLcPeriod"/>
            </a:pPr>
            <a:r>
              <a:rPr lang="en"/>
              <a:t>Why do we need them in epidemiology?</a:t>
            </a:r>
            <a:endParaRPr/>
          </a:p>
          <a:p>
            <a:pPr indent="-355600" lvl="1" marL="914400" rtl="0" algn="l">
              <a:spcBef>
                <a:spcPts val="0"/>
              </a:spcBef>
              <a:spcAft>
                <a:spcPts val="0"/>
              </a:spcAft>
              <a:buSzPts val="2000"/>
              <a:buAutoNum type="alphaLcPeriod"/>
            </a:pPr>
            <a:r>
              <a:rPr lang="en"/>
              <a:t>Statistical analyses of network characteristics</a:t>
            </a:r>
            <a:endParaRPr/>
          </a:p>
          <a:p>
            <a:pPr indent="-342900" lvl="2" marL="1371600" rtl="0" algn="l">
              <a:spcBef>
                <a:spcPts val="0"/>
              </a:spcBef>
              <a:spcAft>
                <a:spcPts val="0"/>
              </a:spcAft>
              <a:buSzPts val="1800"/>
              <a:buAutoNum type="romanLcPeriod"/>
            </a:pPr>
            <a:r>
              <a:rPr lang="en"/>
              <a:t>Multiple Regression Quadratic Assignment Procedure (MRQAP)</a:t>
            </a:r>
            <a:endParaRPr/>
          </a:p>
          <a:p>
            <a:pPr indent="-381000" lvl="0" marL="457200" rtl="0" algn="l">
              <a:spcBef>
                <a:spcPts val="0"/>
              </a:spcBef>
              <a:spcAft>
                <a:spcPts val="0"/>
              </a:spcAft>
              <a:buClr>
                <a:srgbClr val="9E9E9E"/>
              </a:buClr>
              <a:buSzPts val="2400"/>
              <a:buAutoNum type="arabicPeriod"/>
            </a:pPr>
            <a:r>
              <a:rPr lang="en">
                <a:solidFill>
                  <a:srgbClr val="9E9E9E"/>
                </a:solidFill>
              </a:rPr>
              <a:t>Building a network in R: Interactions between researchers at ValBio</a:t>
            </a:r>
            <a:endParaRPr>
              <a:solidFill>
                <a:srgbClr val="9E9E9E"/>
              </a:solidFill>
            </a:endParaRPr>
          </a:p>
        </p:txBody>
      </p:sp>
      <p:sp>
        <p:nvSpPr>
          <p:cNvPr id="386" name="Google Shape;386;p2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 Outline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0"/>
          <p:cNvSpPr txBox="1"/>
          <p:nvPr>
            <p:ph idx="1" type="body"/>
          </p:nvPr>
        </p:nvSpPr>
        <p:spPr>
          <a:xfrm>
            <a:off x="311700" y="1078600"/>
            <a:ext cx="3832200" cy="87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Classic epidemiological models assume full mixing (everyone can contact everyone)</a:t>
            </a:r>
            <a:endParaRPr sz="2000"/>
          </a:p>
        </p:txBody>
      </p:sp>
      <p:sp>
        <p:nvSpPr>
          <p:cNvPr id="392" name="Google Shape;392;p3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use networks in epidemiology?</a:t>
            </a:r>
            <a:endParaRPr/>
          </a:p>
        </p:txBody>
      </p:sp>
      <p:grpSp>
        <p:nvGrpSpPr>
          <p:cNvPr id="393" name="Google Shape;393;p30"/>
          <p:cNvGrpSpPr/>
          <p:nvPr/>
        </p:nvGrpSpPr>
        <p:grpSpPr>
          <a:xfrm>
            <a:off x="953318" y="2718338"/>
            <a:ext cx="1897832" cy="687537"/>
            <a:chOff x="375075" y="1915275"/>
            <a:chExt cx="3259200" cy="1467529"/>
          </a:xfrm>
        </p:grpSpPr>
        <p:pic>
          <p:nvPicPr>
            <p:cNvPr id="394" name="Google Shape;394;p30"/>
            <p:cNvPicPr preferRelativeResize="0"/>
            <p:nvPr/>
          </p:nvPicPr>
          <p:blipFill>
            <a:blip r:embed="rId3">
              <a:alphaModFix/>
            </a:blip>
            <a:stretch>
              <a:fillRect/>
            </a:stretch>
          </p:blipFill>
          <p:spPr>
            <a:xfrm>
              <a:off x="572950" y="1962725"/>
              <a:ext cx="415099" cy="830176"/>
            </a:xfrm>
            <a:prstGeom prst="rect">
              <a:avLst/>
            </a:prstGeom>
            <a:noFill/>
            <a:ln>
              <a:noFill/>
            </a:ln>
          </p:spPr>
        </p:pic>
        <p:pic>
          <p:nvPicPr>
            <p:cNvPr id="395" name="Google Shape;395;p30"/>
            <p:cNvPicPr preferRelativeResize="0"/>
            <p:nvPr/>
          </p:nvPicPr>
          <p:blipFill>
            <a:blip r:embed="rId3">
              <a:alphaModFix/>
            </a:blip>
            <a:stretch>
              <a:fillRect/>
            </a:stretch>
          </p:blipFill>
          <p:spPr>
            <a:xfrm>
              <a:off x="855150" y="2415550"/>
              <a:ext cx="415099" cy="830176"/>
            </a:xfrm>
            <a:prstGeom prst="rect">
              <a:avLst/>
            </a:prstGeom>
            <a:noFill/>
            <a:ln>
              <a:noFill/>
            </a:ln>
          </p:spPr>
        </p:pic>
        <p:pic>
          <p:nvPicPr>
            <p:cNvPr id="396" name="Google Shape;396;p30"/>
            <p:cNvPicPr preferRelativeResize="0"/>
            <p:nvPr/>
          </p:nvPicPr>
          <p:blipFill>
            <a:blip r:embed="rId3">
              <a:alphaModFix/>
            </a:blip>
            <a:stretch>
              <a:fillRect/>
            </a:stretch>
          </p:blipFill>
          <p:spPr>
            <a:xfrm>
              <a:off x="1466863" y="1962725"/>
              <a:ext cx="415099" cy="830176"/>
            </a:xfrm>
            <a:prstGeom prst="rect">
              <a:avLst/>
            </a:prstGeom>
            <a:noFill/>
            <a:ln>
              <a:noFill/>
            </a:ln>
          </p:spPr>
        </p:pic>
        <p:pic>
          <p:nvPicPr>
            <p:cNvPr id="397" name="Google Shape;397;p30"/>
            <p:cNvPicPr preferRelativeResize="0"/>
            <p:nvPr/>
          </p:nvPicPr>
          <p:blipFill>
            <a:blip r:embed="rId3">
              <a:alphaModFix/>
            </a:blip>
            <a:stretch>
              <a:fillRect/>
            </a:stretch>
          </p:blipFill>
          <p:spPr>
            <a:xfrm>
              <a:off x="1051775" y="2156663"/>
              <a:ext cx="415099" cy="830176"/>
            </a:xfrm>
            <a:prstGeom prst="rect">
              <a:avLst/>
            </a:prstGeom>
            <a:noFill/>
            <a:ln>
              <a:noFill/>
            </a:ln>
          </p:spPr>
        </p:pic>
        <p:pic>
          <p:nvPicPr>
            <p:cNvPr id="398" name="Google Shape;398;p30"/>
            <p:cNvPicPr preferRelativeResize="0"/>
            <p:nvPr/>
          </p:nvPicPr>
          <p:blipFill>
            <a:blip r:embed="rId3">
              <a:alphaModFix/>
            </a:blip>
            <a:stretch>
              <a:fillRect/>
            </a:stretch>
          </p:blipFill>
          <p:spPr>
            <a:xfrm>
              <a:off x="1351013" y="2313525"/>
              <a:ext cx="415099" cy="830176"/>
            </a:xfrm>
            <a:prstGeom prst="rect">
              <a:avLst/>
            </a:prstGeom>
            <a:noFill/>
            <a:ln>
              <a:noFill/>
            </a:ln>
          </p:spPr>
        </p:pic>
        <p:pic>
          <p:nvPicPr>
            <p:cNvPr id="399" name="Google Shape;399;p30"/>
            <p:cNvPicPr preferRelativeResize="0"/>
            <p:nvPr/>
          </p:nvPicPr>
          <p:blipFill>
            <a:blip r:embed="rId3">
              <a:alphaModFix/>
            </a:blip>
            <a:stretch>
              <a:fillRect/>
            </a:stretch>
          </p:blipFill>
          <p:spPr>
            <a:xfrm>
              <a:off x="1766088" y="2156675"/>
              <a:ext cx="415099" cy="830176"/>
            </a:xfrm>
            <a:prstGeom prst="rect">
              <a:avLst/>
            </a:prstGeom>
            <a:noFill/>
            <a:ln>
              <a:noFill/>
            </a:ln>
          </p:spPr>
        </p:pic>
        <p:pic>
          <p:nvPicPr>
            <p:cNvPr id="400" name="Google Shape;400;p30"/>
            <p:cNvPicPr preferRelativeResize="0"/>
            <p:nvPr/>
          </p:nvPicPr>
          <p:blipFill>
            <a:blip r:embed="rId3">
              <a:alphaModFix/>
            </a:blip>
            <a:stretch>
              <a:fillRect/>
            </a:stretch>
          </p:blipFill>
          <p:spPr>
            <a:xfrm>
              <a:off x="1766088" y="2491150"/>
              <a:ext cx="415099" cy="830176"/>
            </a:xfrm>
            <a:prstGeom prst="rect">
              <a:avLst/>
            </a:prstGeom>
            <a:noFill/>
            <a:ln>
              <a:noFill/>
            </a:ln>
          </p:spPr>
        </p:pic>
        <p:pic>
          <p:nvPicPr>
            <p:cNvPr id="401" name="Google Shape;401;p30"/>
            <p:cNvPicPr preferRelativeResize="0"/>
            <p:nvPr/>
          </p:nvPicPr>
          <p:blipFill>
            <a:blip r:embed="rId3">
              <a:alphaModFix/>
            </a:blip>
            <a:stretch>
              <a:fillRect/>
            </a:stretch>
          </p:blipFill>
          <p:spPr>
            <a:xfrm>
              <a:off x="2078563" y="1915275"/>
              <a:ext cx="415099" cy="830176"/>
            </a:xfrm>
            <a:prstGeom prst="rect">
              <a:avLst/>
            </a:prstGeom>
            <a:noFill/>
            <a:ln>
              <a:noFill/>
            </a:ln>
          </p:spPr>
        </p:pic>
        <p:pic>
          <p:nvPicPr>
            <p:cNvPr id="402" name="Google Shape;402;p30"/>
            <p:cNvPicPr preferRelativeResize="0"/>
            <p:nvPr/>
          </p:nvPicPr>
          <p:blipFill>
            <a:blip r:embed="rId3">
              <a:alphaModFix/>
            </a:blip>
            <a:stretch>
              <a:fillRect/>
            </a:stretch>
          </p:blipFill>
          <p:spPr>
            <a:xfrm>
              <a:off x="2267363" y="2491150"/>
              <a:ext cx="415099" cy="830176"/>
            </a:xfrm>
            <a:prstGeom prst="rect">
              <a:avLst/>
            </a:prstGeom>
            <a:noFill/>
            <a:ln>
              <a:noFill/>
            </a:ln>
          </p:spPr>
        </p:pic>
        <p:pic>
          <p:nvPicPr>
            <p:cNvPr id="403" name="Google Shape;403;p30"/>
            <p:cNvPicPr preferRelativeResize="0"/>
            <p:nvPr/>
          </p:nvPicPr>
          <p:blipFill>
            <a:blip r:embed="rId3">
              <a:alphaModFix/>
            </a:blip>
            <a:stretch>
              <a:fillRect/>
            </a:stretch>
          </p:blipFill>
          <p:spPr>
            <a:xfrm>
              <a:off x="2549638" y="2026375"/>
              <a:ext cx="415099" cy="830176"/>
            </a:xfrm>
            <a:prstGeom prst="rect">
              <a:avLst/>
            </a:prstGeom>
            <a:noFill/>
            <a:ln>
              <a:noFill/>
            </a:ln>
          </p:spPr>
        </p:pic>
        <p:pic>
          <p:nvPicPr>
            <p:cNvPr id="404" name="Google Shape;404;p30"/>
            <p:cNvPicPr preferRelativeResize="0"/>
            <p:nvPr/>
          </p:nvPicPr>
          <p:blipFill>
            <a:blip r:embed="rId3">
              <a:alphaModFix/>
            </a:blip>
            <a:stretch>
              <a:fillRect/>
            </a:stretch>
          </p:blipFill>
          <p:spPr>
            <a:xfrm>
              <a:off x="2690263" y="2415550"/>
              <a:ext cx="415099" cy="830176"/>
            </a:xfrm>
            <a:prstGeom prst="rect">
              <a:avLst/>
            </a:prstGeom>
            <a:noFill/>
            <a:ln>
              <a:noFill/>
            </a:ln>
          </p:spPr>
        </p:pic>
        <p:pic>
          <p:nvPicPr>
            <p:cNvPr id="405" name="Google Shape;405;p30"/>
            <p:cNvPicPr preferRelativeResize="0"/>
            <p:nvPr/>
          </p:nvPicPr>
          <p:blipFill>
            <a:blip r:embed="rId3">
              <a:alphaModFix/>
            </a:blip>
            <a:stretch>
              <a:fillRect/>
            </a:stretch>
          </p:blipFill>
          <p:spPr>
            <a:xfrm>
              <a:off x="3024738" y="2076350"/>
              <a:ext cx="415099" cy="830176"/>
            </a:xfrm>
            <a:prstGeom prst="rect">
              <a:avLst/>
            </a:prstGeom>
            <a:noFill/>
            <a:ln>
              <a:noFill/>
            </a:ln>
          </p:spPr>
        </p:pic>
        <p:sp>
          <p:nvSpPr>
            <p:cNvPr id="406" name="Google Shape;406;p30"/>
            <p:cNvSpPr/>
            <p:nvPr/>
          </p:nvSpPr>
          <p:spPr>
            <a:xfrm>
              <a:off x="375075" y="1926304"/>
              <a:ext cx="3259200" cy="1456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7" name="Google Shape;407;p30"/>
          <p:cNvPicPr preferRelativeResize="0"/>
          <p:nvPr/>
        </p:nvPicPr>
        <p:blipFill rotWithShape="1">
          <a:blip r:embed="rId4">
            <a:alphaModFix/>
          </a:blip>
          <a:srcRect b="0" l="0" r="0" t="4122"/>
          <a:stretch/>
        </p:blipFill>
        <p:spPr>
          <a:xfrm>
            <a:off x="1016100" y="3627404"/>
            <a:ext cx="974100" cy="1325596"/>
          </a:xfrm>
          <a:prstGeom prst="rect">
            <a:avLst/>
          </a:prstGeom>
          <a:noFill/>
          <a:ln>
            <a:noFill/>
          </a:ln>
        </p:spPr>
      </p:pic>
      <p:sp>
        <p:nvSpPr>
          <p:cNvPr id="408" name="Google Shape;408;p30"/>
          <p:cNvSpPr txBox="1"/>
          <p:nvPr/>
        </p:nvSpPr>
        <p:spPr>
          <a:xfrm>
            <a:off x="2350525" y="3892675"/>
            <a:ext cx="97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t>
            </a:r>
            <a:r>
              <a:rPr baseline="-25000" lang="en"/>
              <a:t>0</a:t>
            </a:r>
            <a:r>
              <a:rPr lang="en"/>
              <a:t> = 2</a:t>
            </a:r>
            <a:endParaRPr/>
          </a:p>
        </p:txBody>
      </p:sp>
      <p:sp>
        <p:nvSpPr>
          <p:cNvPr id="409" name="Google Shape;409;p30"/>
          <p:cNvSpPr txBox="1"/>
          <p:nvPr/>
        </p:nvSpPr>
        <p:spPr>
          <a:xfrm>
            <a:off x="412673" y="738875"/>
            <a:ext cx="71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Pourquoi utiliser les </a:t>
            </a:r>
            <a:r>
              <a:rPr i="1" lang="en">
                <a:latin typeface="Yanone Kaffeesatz Light"/>
                <a:ea typeface="Yanone Kaffeesatz Light"/>
                <a:cs typeface="Yanone Kaffeesatz Light"/>
                <a:sym typeface="Yanone Kaffeesatz Light"/>
              </a:rPr>
              <a:t>réseaux</a:t>
            </a:r>
            <a:r>
              <a:rPr i="1" lang="en">
                <a:latin typeface="Yanone Kaffeesatz Light"/>
                <a:ea typeface="Yanone Kaffeesatz Light"/>
                <a:cs typeface="Yanone Kaffeesatz Light"/>
                <a:sym typeface="Yanone Kaffeesatz Light"/>
              </a:rPr>
              <a:t> dans epidemiologie?</a:t>
            </a:r>
            <a:endParaRPr i="1">
              <a:latin typeface="Yanone Kaffeesatz Light"/>
              <a:ea typeface="Yanone Kaffeesatz Light"/>
              <a:cs typeface="Yanone Kaffeesatz Light"/>
              <a:sym typeface="Yanone Kaffeesatz Light"/>
            </a:endParaRPr>
          </a:p>
        </p:txBody>
      </p:sp>
      <p:sp>
        <p:nvSpPr>
          <p:cNvPr id="410" name="Google Shape;410;p30"/>
          <p:cNvSpPr txBox="1"/>
          <p:nvPr/>
        </p:nvSpPr>
        <p:spPr>
          <a:xfrm>
            <a:off x="373900" y="1881225"/>
            <a:ext cx="388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Les modèles épidémiologiques classiques supposent un mélange complet (tout le monde peut contacter tout le monde)</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a:t>What are networks? </a:t>
            </a:r>
            <a:endParaRPr/>
          </a:p>
          <a:p>
            <a:pPr indent="-355600" lvl="1" marL="914400" rtl="0" algn="l">
              <a:spcBef>
                <a:spcPts val="0"/>
              </a:spcBef>
              <a:spcAft>
                <a:spcPts val="0"/>
              </a:spcAft>
              <a:buSzPts val="2000"/>
              <a:buAutoNum type="alphaLcPeriod"/>
            </a:pPr>
            <a:r>
              <a:rPr lang="en"/>
              <a:t>Terms and Concepts</a:t>
            </a:r>
            <a:endParaRPr/>
          </a:p>
          <a:p>
            <a:pPr indent="-381000" lvl="0" marL="457200" rtl="0" algn="l">
              <a:spcBef>
                <a:spcPts val="0"/>
              </a:spcBef>
              <a:spcAft>
                <a:spcPts val="0"/>
              </a:spcAft>
              <a:buSzPts val="2400"/>
              <a:buAutoNum type="arabicPeriod"/>
            </a:pPr>
            <a:r>
              <a:rPr lang="en"/>
              <a:t>How are networks used in the study of disease transmission?</a:t>
            </a:r>
            <a:endParaRPr/>
          </a:p>
          <a:p>
            <a:pPr indent="-355600" lvl="1" marL="914400" rtl="0" algn="l">
              <a:spcBef>
                <a:spcPts val="0"/>
              </a:spcBef>
              <a:spcAft>
                <a:spcPts val="0"/>
              </a:spcAft>
              <a:buSzPts val="2000"/>
              <a:buAutoNum type="alphaLcPeriod"/>
            </a:pPr>
            <a:r>
              <a:rPr lang="en"/>
              <a:t>Why do we need them in epidemiology?</a:t>
            </a:r>
            <a:endParaRPr/>
          </a:p>
          <a:p>
            <a:pPr indent="-355600" lvl="1" marL="914400" rtl="0" algn="l">
              <a:spcBef>
                <a:spcPts val="0"/>
              </a:spcBef>
              <a:spcAft>
                <a:spcPts val="0"/>
              </a:spcAft>
              <a:buSzPts val="2000"/>
              <a:buAutoNum type="alphaLcPeriod"/>
            </a:pPr>
            <a:r>
              <a:rPr lang="en"/>
              <a:t>Statistical analyses of network characteristics</a:t>
            </a:r>
            <a:endParaRPr/>
          </a:p>
          <a:p>
            <a:pPr indent="-342900" lvl="2" marL="1371600" rtl="0" algn="l">
              <a:spcBef>
                <a:spcPts val="0"/>
              </a:spcBef>
              <a:spcAft>
                <a:spcPts val="0"/>
              </a:spcAft>
              <a:buSzPts val="1800"/>
              <a:buAutoNum type="romanLcPeriod"/>
            </a:pPr>
            <a:r>
              <a:rPr lang="en"/>
              <a:t>Multiple Regression Quadratic Assignment Procedure (MRQAP)</a:t>
            </a:r>
            <a:endParaRPr/>
          </a:p>
          <a:p>
            <a:pPr indent="-381000" lvl="0" marL="457200" rtl="0" algn="l">
              <a:spcBef>
                <a:spcPts val="0"/>
              </a:spcBef>
              <a:spcAft>
                <a:spcPts val="0"/>
              </a:spcAft>
              <a:buSzPts val="2400"/>
              <a:buAutoNum type="arabicPeriod"/>
            </a:pPr>
            <a:r>
              <a:rPr lang="en"/>
              <a:t>Building a network in R: Interactions between researchers at ValBio</a:t>
            </a:r>
            <a:endParaRPr/>
          </a:p>
        </p:txBody>
      </p:sp>
      <p:sp>
        <p:nvSpPr>
          <p:cNvPr id="58" name="Google Shape;58;p1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 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1"/>
          <p:cNvSpPr txBox="1"/>
          <p:nvPr>
            <p:ph idx="1" type="body"/>
          </p:nvPr>
        </p:nvSpPr>
        <p:spPr>
          <a:xfrm>
            <a:off x="4797375" y="1078600"/>
            <a:ext cx="383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Reality is better represented by a network</a:t>
            </a:r>
            <a:endParaRPr sz="2000"/>
          </a:p>
        </p:txBody>
      </p:sp>
      <p:grpSp>
        <p:nvGrpSpPr>
          <p:cNvPr id="416" name="Google Shape;416;p31"/>
          <p:cNvGrpSpPr/>
          <p:nvPr/>
        </p:nvGrpSpPr>
        <p:grpSpPr>
          <a:xfrm>
            <a:off x="5545613" y="2145401"/>
            <a:ext cx="2641881" cy="984324"/>
            <a:chOff x="4817338" y="1797451"/>
            <a:chExt cx="2641881" cy="984324"/>
          </a:xfrm>
        </p:grpSpPr>
        <p:cxnSp>
          <p:nvCxnSpPr>
            <p:cNvPr id="417" name="Google Shape;417;p31"/>
            <p:cNvCxnSpPr>
              <a:endCxn id="418" idx="2"/>
            </p:cNvCxnSpPr>
            <p:nvPr/>
          </p:nvCxnSpPr>
          <p:spPr>
            <a:xfrm>
              <a:off x="5245778" y="2662324"/>
              <a:ext cx="819300" cy="119400"/>
            </a:xfrm>
            <a:prstGeom prst="straightConnector1">
              <a:avLst/>
            </a:prstGeom>
            <a:noFill/>
            <a:ln cap="flat" cmpd="sng" w="28575">
              <a:solidFill>
                <a:srgbClr val="E06666"/>
              </a:solidFill>
              <a:prstDash val="solid"/>
              <a:round/>
              <a:headEnd len="med" w="med" type="none"/>
              <a:tailEnd len="med" w="med" type="none"/>
            </a:ln>
          </p:spPr>
        </p:cxnSp>
        <p:cxnSp>
          <p:nvCxnSpPr>
            <p:cNvPr id="419" name="Google Shape;419;p31"/>
            <p:cNvCxnSpPr>
              <a:stCxn id="418" idx="2"/>
              <a:endCxn id="420" idx="2"/>
            </p:cNvCxnSpPr>
            <p:nvPr/>
          </p:nvCxnSpPr>
          <p:spPr>
            <a:xfrm>
              <a:off x="6065078" y="2781724"/>
              <a:ext cx="210000" cy="0"/>
            </a:xfrm>
            <a:prstGeom prst="straightConnector1">
              <a:avLst/>
            </a:prstGeom>
            <a:noFill/>
            <a:ln cap="flat" cmpd="sng" w="28575">
              <a:solidFill>
                <a:srgbClr val="E06666"/>
              </a:solidFill>
              <a:prstDash val="solid"/>
              <a:round/>
              <a:headEnd len="med" w="med" type="none"/>
              <a:tailEnd len="med" w="med" type="none"/>
            </a:ln>
          </p:spPr>
        </p:cxnSp>
        <p:cxnSp>
          <p:nvCxnSpPr>
            <p:cNvPr id="421" name="Google Shape;421;p31"/>
            <p:cNvCxnSpPr>
              <a:stCxn id="420" idx="2"/>
              <a:endCxn id="422" idx="2"/>
            </p:cNvCxnSpPr>
            <p:nvPr/>
          </p:nvCxnSpPr>
          <p:spPr>
            <a:xfrm flipH="1" rot="10800000">
              <a:off x="6275053" y="2505424"/>
              <a:ext cx="379500" cy="276300"/>
            </a:xfrm>
            <a:prstGeom prst="straightConnector1">
              <a:avLst/>
            </a:prstGeom>
            <a:noFill/>
            <a:ln cap="flat" cmpd="sng" w="28575">
              <a:solidFill>
                <a:srgbClr val="E06666"/>
              </a:solidFill>
              <a:prstDash val="solid"/>
              <a:round/>
              <a:headEnd len="med" w="med" type="none"/>
              <a:tailEnd len="med" w="med" type="none"/>
            </a:ln>
          </p:spPr>
        </p:cxnSp>
        <p:cxnSp>
          <p:nvCxnSpPr>
            <p:cNvPr id="423" name="Google Shape;423;p31"/>
            <p:cNvCxnSpPr>
              <a:stCxn id="420" idx="2"/>
              <a:endCxn id="424" idx="2"/>
            </p:cNvCxnSpPr>
            <p:nvPr/>
          </p:nvCxnSpPr>
          <p:spPr>
            <a:xfrm>
              <a:off x="6275053" y="2781724"/>
              <a:ext cx="799200" cy="0"/>
            </a:xfrm>
            <a:prstGeom prst="straightConnector1">
              <a:avLst/>
            </a:prstGeom>
            <a:noFill/>
            <a:ln cap="flat" cmpd="sng" w="28575">
              <a:solidFill>
                <a:srgbClr val="E06666"/>
              </a:solidFill>
              <a:prstDash val="solid"/>
              <a:round/>
              <a:headEnd len="med" w="med" type="none"/>
              <a:tailEnd len="med" w="med" type="none"/>
            </a:ln>
          </p:spPr>
        </p:cxnSp>
        <p:cxnSp>
          <p:nvCxnSpPr>
            <p:cNvPr id="425" name="Google Shape;425;p31"/>
            <p:cNvCxnSpPr>
              <a:stCxn id="422" idx="2"/>
              <a:endCxn id="424" idx="2"/>
            </p:cNvCxnSpPr>
            <p:nvPr/>
          </p:nvCxnSpPr>
          <p:spPr>
            <a:xfrm>
              <a:off x="6654428" y="2505399"/>
              <a:ext cx="420000" cy="276300"/>
            </a:xfrm>
            <a:prstGeom prst="straightConnector1">
              <a:avLst/>
            </a:prstGeom>
            <a:noFill/>
            <a:ln cap="flat" cmpd="sng" w="28575">
              <a:solidFill>
                <a:srgbClr val="E06666"/>
              </a:solidFill>
              <a:prstDash val="solid"/>
              <a:round/>
              <a:headEnd len="med" w="med" type="none"/>
              <a:tailEnd len="med" w="med" type="none"/>
            </a:ln>
          </p:spPr>
        </p:cxnSp>
        <p:cxnSp>
          <p:nvCxnSpPr>
            <p:cNvPr id="426" name="Google Shape;426;p31"/>
            <p:cNvCxnSpPr>
              <a:stCxn id="427" idx="2"/>
              <a:endCxn id="428" idx="2"/>
            </p:cNvCxnSpPr>
            <p:nvPr/>
          </p:nvCxnSpPr>
          <p:spPr>
            <a:xfrm>
              <a:off x="6864403" y="2284524"/>
              <a:ext cx="244800" cy="0"/>
            </a:xfrm>
            <a:prstGeom prst="straightConnector1">
              <a:avLst/>
            </a:prstGeom>
            <a:noFill/>
            <a:ln cap="flat" cmpd="sng" w="28575">
              <a:solidFill>
                <a:srgbClr val="E06666"/>
              </a:solidFill>
              <a:prstDash val="solid"/>
              <a:round/>
              <a:headEnd len="med" w="med" type="none"/>
              <a:tailEnd len="med" w="med" type="none"/>
            </a:ln>
          </p:spPr>
        </p:cxnSp>
        <p:cxnSp>
          <p:nvCxnSpPr>
            <p:cNvPr id="429" name="Google Shape;429;p31"/>
            <p:cNvCxnSpPr>
              <a:stCxn id="427" idx="2"/>
              <a:endCxn id="422" idx="2"/>
            </p:cNvCxnSpPr>
            <p:nvPr/>
          </p:nvCxnSpPr>
          <p:spPr>
            <a:xfrm flipH="1">
              <a:off x="6654403" y="2284524"/>
              <a:ext cx="210000" cy="220800"/>
            </a:xfrm>
            <a:prstGeom prst="straightConnector1">
              <a:avLst/>
            </a:prstGeom>
            <a:noFill/>
            <a:ln cap="flat" cmpd="sng" w="28575">
              <a:solidFill>
                <a:srgbClr val="E06666"/>
              </a:solidFill>
              <a:prstDash val="solid"/>
              <a:round/>
              <a:headEnd len="med" w="med" type="none"/>
              <a:tailEnd len="med" w="med" type="none"/>
            </a:ln>
          </p:spPr>
        </p:cxnSp>
        <p:cxnSp>
          <p:nvCxnSpPr>
            <p:cNvPr id="430" name="Google Shape;430;p31"/>
            <p:cNvCxnSpPr>
              <a:stCxn id="431" idx="2"/>
              <a:endCxn id="422" idx="2"/>
            </p:cNvCxnSpPr>
            <p:nvPr/>
          </p:nvCxnSpPr>
          <p:spPr>
            <a:xfrm flipH="1">
              <a:off x="6654328" y="2391774"/>
              <a:ext cx="699900" cy="113700"/>
            </a:xfrm>
            <a:prstGeom prst="straightConnector1">
              <a:avLst/>
            </a:prstGeom>
            <a:noFill/>
            <a:ln cap="flat" cmpd="sng" w="28575">
              <a:solidFill>
                <a:srgbClr val="E06666"/>
              </a:solidFill>
              <a:prstDash val="solid"/>
              <a:round/>
              <a:headEnd len="med" w="med" type="none"/>
              <a:tailEnd len="med" w="med" type="none"/>
            </a:ln>
          </p:spPr>
        </p:cxnSp>
        <p:cxnSp>
          <p:nvCxnSpPr>
            <p:cNvPr id="432" name="Google Shape;432;p31"/>
            <p:cNvCxnSpPr>
              <a:stCxn id="431" idx="2"/>
              <a:endCxn id="424" idx="2"/>
            </p:cNvCxnSpPr>
            <p:nvPr/>
          </p:nvCxnSpPr>
          <p:spPr>
            <a:xfrm flipH="1">
              <a:off x="7074328" y="2391774"/>
              <a:ext cx="279900" cy="390000"/>
            </a:xfrm>
            <a:prstGeom prst="straightConnector1">
              <a:avLst/>
            </a:prstGeom>
            <a:noFill/>
            <a:ln cap="flat" cmpd="sng" w="28575">
              <a:solidFill>
                <a:srgbClr val="E06666"/>
              </a:solidFill>
              <a:prstDash val="solid"/>
              <a:round/>
              <a:headEnd len="med" w="med" type="none"/>
              <a:tailEnd len="med" w="med" type="none"/>
            </a:ln>
          </p:spPr>
        </p:cxnSp>
        <p:cxnSp>
          <p:nvCxnSpPr>
            <p:cNvPr id="433" name="Google Shape;433;p31"/>
            <p:cNvCxnSpPr>
              <a:stCxn id="428" idx="2"/>
              <a:endCxn id="424" idx="2"/>
            </p:cNvCxnSpPr>
            <p:nvPr/>
          </p:nvCxnSpPr>
          <p:spPr>
            <a:xfrm flipH="1">
              <a:off x="7074515" y="2284524"/>
              <a:ext cx="34800" cy="497100"/>
            </a:xfrm>
            <a:prstGeom prst="straightConnector1">
              <a:avLst/>
            </a:prstGeom>
            <a:noFill/>
            <a:ln cap="flat" cmpd="sng" w="28575">
              <a:solidFill>
                <a:srgbClr val="E06666"/>
              </a:solidFill>
              <a:prstDash val="solid"/>
              <a:round/>
              <a:headEnd len="med" w="med" type="none"/>
              <a:tailEnd len="med" w="med" type="none"/>
            </a:ln>
          </p:spPr>
        </p:cxnSp>
        <p:cxnSp>
          <p:nvCxnSpPr>
            <p:cNvPr id="434" name="Google Shape;434;p31"/>
            <p:cNvCxnSpPr>
              <a:stCxn id="435" idx="2"/>
              <a:endCxn id="436" idx="2"/>
            </p:cNvCxnSpPr>
            <p:nvPr/>
          </p:nvCxnSpPr>
          <p:spPr>
            <a:xfrm>
              <a:off x="4922328" y="2505399"/>
              <a:ext cx="314400" cy="205200"/>
            </a:xfrm>
            <a:prstGeom prst="straightConnector1">
              <a:avLst/>
            </a:prstGeom>
            <a:noFill/>
            <a:ln cap="flat" cmpd="sng" w="28575">
              <a:solidFill>
                <a:srgbClr val="E06666"/>
              </a:solidFill>
              <a:prstDash val="solid"/>
              <a:round/>
              <a:headEnd len="med" w="med" type="none"/>
              <a:tailEnd len="med" w="med" type="none"/>
            </a:ln>
          </p:spPr>
        </p:cxnSp>
        <p:cxnSp>
          <p:nvCxnSpPr>
            <p:cNvPr id="437" name="Google Shape;437;p31"/>
            <p:cNvCxnSpPr>
              <a:endCxn id="436" idx="2"/>
            </p:cNvCxnSpPr>
            <p:nvPr/>
          </p:nvCxnSpPr>
          <p:spPr>
            <a:xfrm>
              <a:off x="5136353" y="2144712"/>
              <a:ext cx="100500" cy="565800"/>
            </a:xfrm>
            <a:prstGeom prst="straightConnector1">
              <a:avLst/>
            </a:prstGeom>
            <a:noFill/>
            <a:ln cap="flat" cmpd="sng" w="28575">
              <a:solidFill>
                <a:srgbClr val="E06666"/>
              </a:solidFill>
              <a:prstDash val="solid"/>
              <a:round/>
              <a:headEnd len="med" w="med" type="none"/>
              <a:tailEnd len="med" w="med" type="none"/>
            </a:ln>
          </p:spPr>
        </p:cxnSp>
        <p:cxnSp>
          <p:nvCxnSpPr>
            <p:cNvPr id="438" name="Google Shape;438;p31"/>
            <p:cNvCxnSpPr/>
            <p:nvPr/>
          </p:nvCxnSpPr>
          <p:spPr>
            <a:xfrm flipH="1">
              <a:off x="5246025" y="2335975"/>
              <a:ext cx="181500" cy="359700"/>
            </a:xfrm>
            <a:prstGeom prst="straightConnector1">
              <a:avLst/>
            </a:prstGeom>
            <a:noFill/>
            <a:ln cap="flat" cmpd="sng" w="28575">
              <a:solidFill>
                <a:srgbClr val="E06666"/>
              </a:solidFill>
              <a:prstDash val="solid"/>
              <a:round/>
              <a:headEnd len="med" w="med" type="none"/>
              <a:tailEnd len="med" w="med" type="none"/>
            </a:ln>
          </p:spPr>
        </p:cxnSp>
        <p:cxnSp>
          <p:nvCxnSpPr>
            <p:cNvPr id="439" name="Google Shape;439;p31"/>
            <p:cNvCxnSpPr/>
            <p:nvPr/>
          </p:nvCxnSpPr>
          <p:spPr>
            <a:xfrm>
              <a:off x="5136225" y="2099275"/>
              <a:ext cx="291300" cy="218400"/>
            </a:xfrm>
            <a:prstGeom prst="straightConnector1">
              <a:avLst/>
            </a:prstGeom>
            <a:noFill/>
            <a:ln cap="flat" cmpd="sng" w="28575">
              <a:solidFill>
                <a:srgbClr val="E06666"/>
              </a:solidFill>
              <a:prstDash val="solid"/>
              <a:round/>
              <a:headEnd len="med" w="med" type="none"/>
              <a:tailEnd len="med" w="med" type="none"/>
            </a:ln>
          </p:spPr>
        </p:cxnSp>
        <p:cxnSp>
          <p:nvCxnSpPr>
            <p:cNvPr id="440" name="Google Shape;440;p31"/>
            <p:cNvCxnSpPr/>
            <p:nvPr/>
          </p:nvCxnSpPr>
          <p:spPr>
            <a:xfrm flipH="1">
              <a:off x="4916775" y="2140700"/>
              <a:ext cx="220800" cy="189000"/>
            </a:xfrm>
            <a:prstGeom prst="straightConnector1">
              <a:avLst/>
            </a:prstGeom>
            <a:noFill/>
            <a:ln cap="flat" cmpd="sng" w="28575">
              <a:solidFill>
                <a:srgbClr val="E06666"/>
              </a:solidFill>
              <a:prstDash val="solid"/>
              <a:round/>
              <a:headEnd len="med" w="med" type="none"/>
              <a:tailEnd len="med" w="med" type="none"/>
            </a:ln>
          </p:spPr>
        </p:cxnSp>
        <p:pic>
          <p:nvPicPr>
            <p:cNvPr id="441" name="Google Shape;441;p31"/>
            <p:cNvPicPr preferRelativeResize="0"/>
            <p:nvPr/>
          </p:nvPicPr>
          <p:blipFill>
            <a:blip r:embed="rId3">
              <a:alphaModFix/>
            </a:blip>
            <a:stretch>
              <a:fillRect/>
            </a:stretch>
          </p:blipFill>
          <p:spPr>
            <a:xfrm>
              <a:off x="5027325" y="1797451"/>
              <a:ext cx="209981" cy="419949"/>
            </a:xfrm>
            <a:prstGeom prst="rect">
              <a:avLst/>
            </a:prstGeom>
            <a:noFill/>
            <a:ln>
              <a:noFill/>
            </a:ln>
          </p:spPr>
        </p:pic>
        <p:pic>
          <p:nvPicPr>
            <p:cNvPr id="442" name="Google Shape;442;p31"/>
            <p:cNvPicPr preferRelativeResize="0"/>
            <p:nvPr/>
          </p:nvPicPr>
          <p:blipFill>
            <a:blip r:embed="rId3">
              <a:alphaModFix/>
            </a:blip>
            <a:stretch>
              <a:fillRect/>
            </a:stretch>
          </p:blipFill>
          <p:spPr>
            <a:xfrm>
              <a:off x="5298088" y="1971826"/>
              <a:ext cx="209981" cy="419949"/>
            </a:xfrm>
            <a:prstGeom prst="rect">
              <a:avLst/>
            </a:prstGeom>
            <a:noFill/>
            <a:ln>
              <a:noFill/>
            </a:ln>
          </p:spPr>
        </p:pic>
        <p:pic>
          <p:nvPicPr>
            <p:cNvPr id="435" name="Google Shape;435;p31"/>
            <p:cNvPicPr preferRelativeResize="0"/>
            <p:nvPr/>
          </p:nvPicPr>
          <p:blipFill>
            <a:blip r:embed="rId3">
              <a:alphaModFix/>
            </a:blip>
            <a:stretch>
              <a:fillRect/>
            </a:stretch>
          </p:blipFill>
          <p:spPr>
            <a:xfrm>
              <a:off x="4817338" y="2085451"/>
              <a:ext cx="209981" cy="419949"/>
            </a:xfrm>
            <a:prstGeom prst="rect">
              <a:avLst/>
            </a:prstGeom>
            <a:noFill/>
            <a:ln>
              <a:noFill/>
            </a:ln>
          </p:spPr>
        </p:pic>
        <p:pic>
          <p:nvPicPr>
            <p:cNvPr id="436" name="Google Shape;436;p31"/>
            <p:cNvPicPr preferRelativeResize="0"/>
            <p:nvPr/>
          </p:nvPicPr>
          <p:blipFill>
            <a:blip r:embed="rId3">
              <a:alphaModFix/>
            </a:blip>
            <a:stretch>
              <a:fillRect/>
            </a:stretch>
          </p:blipFill>
          <p:spPr>
            <a:xfrm>
              <a:off x="5131863" y="2290563"/>
              <a:ext cx="209981" cy="419949"/>
            </a:xfrm>
            <a:prstGeom prst="rect">
              <a:avLst/>
            </a:prstGeom>
            <a:noFill/>
            <a:ln>
              <a:noFill/>
            </a:ln>
          </p:spPr>
        </p:pic>
        <p:pic>
          <p:nvPicPr>
            <p:cNvPr id="418" name="Google Shape;418;p31"/>
            <p:cNvPicPr preferRelativeResize="0"/>
            <p:nvPr/>
          </p:nvPicPr>
          <p:blipFill>
            <a:blip r:embed="rId3">
              <a:alphaModFix/>
            </a:blip>
            <a:stretch>
              <a:fillRect/>
            </a:stretch>
          </p:blipFill>
          <p:spPr>
            <a:xfrm>
              <a:off x="5960088" y="2361776"/>
              <a:ext cx="209981" cy="419949"/>
            </a:xfrm>
            <a:prstGeom prst="rect">
              <a:avLst/>
            </a:prstGeom>
            <a:noFill/>
            <a:ln>
              <a:noFill/>
            </a:ln>
          </p:spPr>
        </p:pic>
        <p:pic>
          <p:nvPicPr>
            <p:cNvPr id="420" name="Google Shape;420;p31"/>
            <p:cNvPicPr preferRelativeResize="0"/>
            <p:nvPr/>
          </p:nvPicPr>
          <p:blipFill>
            <a:blip r:embed="rId3">
              <a:alphaModFix/>
            </a:blip>
            <a:stretch>
              <a:fillRect/>
            </a:stretch>
          </p:blipFill>
          <p:spPr>
            <a:xfrm>
              <a:off x="6170063" y="2361776"/>
              <a:ext cx="209981" cy="419949"/>
            </a:xfrm>
            <a:prstGeom prst="rect">
              <a:avLst/>
            </a:prstGeom>
            <a:noFill/>
            <a:ln>
              <a:noFill/>
            </a:ln>
          </p:spPr>
        </p:pic>
        <p:pic>
          <p:nvPicPr>
            <p:cNvPr id="427" name="Google Shape;427;p31"/>
            <p:cNvPicPr preferRelativeResize="0"/>
            <p:nvPr/>
          </p:nvPicPr>
          <p:blipFill>
            <a:blip r:embed="rId3">
              <a:alphaModFix/>
            </a:blip>
            <a:stretch>
              <a:fillRect/>
            </a:stretch>
          </p:blipFill>
          <p:spPr>
            <a:xfrm>
              <a:off x="6759413" y="1864576"/>
              <a:ext cx="209981" cy="419949"/>
            </a:xfrm>
            <a:prstGeom prst="rect">
              <a:avLst/>
            </a:prstGeom>
            <a:noFill/>
            <a:ln>
              <a:noFill/>
            </a:ln>
          </p:spPr>
        </p:pic>
        <p:pic>
          <p:nvPicPr>
            <p:cNvPr id="422" name="Google Shape;422;p31"/>
            <p:cNvPicPr preferRelativeResize="0"/>
            <p:nvPr/>
          </p:nvPicPr>
          <p:blipFill>
            <a:blip r:embed="rId3">
              <a:alphaModFix/>
            </a:blip>
            <a:stretch>
              <a:fillRect/>
            </a:stretch>
          </p:blipFill>
          <p:spPr>
            <a:xfrm>
              <a:off x="6549437" y="2085451"/>
              <a:ext cx="209981" cy="419949"/>
            </a:xfrm>
            <a:prstGeom prst="rect">
              <a:avLst/>
            </a:prstGeom>
            <a:noFill/>
            <a:ln>
              <a:noFill/>
            </a:ln>
          </p:spPr>
        </p:pic>
        <p:pic>
          <p:nvPicPr>
            <p:cNvPr id="424" name="Google Shape;424;p31"/>
            <p:cNvPicPr preferRelativeResize="0"/>
            <p:nvPr/>
          </p:nvPicPr>
          <p:blipFill>
            <a:blip r:embed="rId3">
              <a:alphaModFix/>
            </a:blip>
            <a:stretch>
              <a:fillRect/>
            </a:stretch>
          </p:blipFill>
          <p:spPr>
            <a:xfrm>
              <a:off x="6969388" y="2361776"/>
              <a:ext cx="209981" cy="419949"/>
            </a:xfrm>
            <a:prstGeom prst="rect">
              <a:avLst/>
            </a:prstGeom>
            <a:noFill/>
            <a:ln>
              <a:noFill/>
            </a:ln>
          </p:spPr>
        </p:pic>
        <p:pic>
          <p:nvPicPr>
            <p:cNvPr id="431" name="Google Shape;431;p31"/>
            <p:cNvPicPr preferRelativeResize="0"/>
            <p:nvPr/>
          </p:nvPicPr>
          <p:blipFill>
            <a:blip r:embed="rId3">
              <a:alphaModFix/>
            </a:blip>
            <a:stretch>
              <a:fillRect/>
            </a:stretch>
          </p:blipFill>
          <p:spPr>
            <a:xfrm>
              <a:off x="7249238" y="1971826"/>
              <a:ext cx="209981" cy="419949"/>
            </a:xfrm>
            <a:prstGeom prst="rect">
              <a:avLst/>
            </a:prstGeom>
            <a:noFill/>
            <a:ln>
              <a:noFill/>
            </a:ln>
          </p:spPr>
        </p:pic>
        <p:pic>
          <p:nvPicPr>
            <p:cNvPr id="428" name="Google Shape;428;p31"/>
            <p:cNvPicPr preferRelativeResize="0"/>
            <p:nvPr/>
          </p:nvPicPr>
          <p:blipFill>
            <a:blip r:embed="rId3">
              <a:alphaModFix/>
            </a:blip>
            <a:stretch>
              <a:fillRect/>
            </a:stretch>
          </p:blipFill>
          <p:spPr>
            <a:xfrm>
              <a:off x="7004325" y="1864576"/>
              <a:ext cx="209981" cy="419949"/>
            </a:xfrm>
            <a:prstGeom prst="rect">
              <a:avLst/>
            </a:prstGeom>
            <a:noFill/>
            <a:ln>
              <a:noFill/>
            </a:ln>
          </p:spPr>
        </p:pic>
        <p:cxnSp>
          <p:nvCxnSpPr>
            <p:cNvPr id="443" name="Google Shape;443;p31"/>
            <p:cNvCxnSpPr>
              <a:stCxn id="435" idx="3"/>
              <a:endCxn id="435" idx="3"/>
            </p:cNvCxnSpPr>
            <p:nvPr/>
          </p:nvCxnSpPr>
          <p:spPr>
            <a:xfrm>
              <a:off x="5027318" y="2295425"/>
              <a:ext cx="0" cy="0"/>
            </a:xfrm>
            <a:prstGeom prst="straightConnector1">
              <a:avLst/>
            </a:prstGeom>
            <a:noFill/>
            <a:ln cap="flat" cmpd="sng" w="28575">
              <a:solidFill>
                <a:srgbClr val="E06666"/>
              </a:solidFill>
              <a:prstDash val="solid"/>
              <a:round/>
              <a:headEnd len="med" w="med" type="none"/>
              <a:tailEnd len="med" w="med" type="none"/>
            </a:ln>
          </p:spPr>
        </p:cxnSp>
      </p:grpSp>
      <p:pic>
        <p:nvPicPr>
          <p:cNvPr id="444" name="Google Shape;444;p31"/>
          <p:cNvPicPr preferRelativeResize="0"/>
          <p:nvPr/>
        </p:nvPicPr>
        <p:blipFill rotWithShape="1">
          <a:blip r:embed="rId4">
            <a:alphaModFix/>
          </a:blip>
          <a:srcRect b="0" l="49052" r="0" t="60513"/>
          <a:stretch/>
        </p:blipFill>
        <p:spPr>
          <a:xfrm>
            <a:off x="5473025" y="4504409"/>
            <a:ext cx="1152375" cy="600990"/>
          </a:xfrm>
          <a:prstGeom prst="rect">
            <a:avLst/>
          </a:prstGeom>
          <a:noFill/>
          <a:ln>
            <a:noFill/>
          </a:ln>
        </p:spPr>
      </p:pic>
      <p:pic>
        <p:nvPicPr>
          <p:cNvPr id="445" name="Google Shape;445;p31"/>
          <p:cNvPicPr preferRelativeResize="0"/>
          <p:nvPr/>
        </p:nvPicPr>
        <p:blipFill rotWithShape="1">
          <a:blip r:embed="rId5">
            <a:alphaModFix/>
          </a:blip>
          <a:srcRect b="33217" l="0" r="0" t="3355"/>
          <a:stretch/>
        </p:blipFill>
        <p:spPr>
          <a:xfrm>
            <a:off x="5401675" y="3407825"/>
            <a:ext cx="1152375" cy="1037450"/>
          </a:xfrm>
          <a:prstGeom prst="rect">
            <a:avLst/>
          </a:prstGeom>
          <a:noFill/>
          <a:ln>
            <a:noFill/>
          </a:ln>
        </p:spPr>
      </p:pic>
      <p:sp>
        <p:nvSpPr>
          <p:cNvPr id="446" name="Google Shape;446;p31"/>
          <p:cNvSpPr/>
          <p:nvPr/>
        </p:nvSpPr>
        <p:spPr>
          <a:xfrm>
            <a:off x="5573175" y="3653625"/>
            <a:ext cx="318600" cy="25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6162561" y="3537191"/>
            <a:ext cx="4188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txBox="1"/>
          <p:nvPr/>
        </p:nvSpPr>
        <p:spPr>
          <a:xfrm>
            <a:off x="7000075" y="3726450"/>
            <a:ext cx="1795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Average </a:t>
            </a:r>
            <a:r>
              <a:rPr lang="en"/>
              <a:t>R</a:t>
            </a:r>
            <a:r>
              <a:rPr baseline="-25000" lang="en"/>
              <a:t>0</a:t>
            </a:r>
            <a:r>
              <a:rPr lang="en"/>
              <a:t> = 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more realistic heterogeneity</a:t>
            </a:r>
            <a:endParaRPr/>
          </a:p>
        </p:txBody>
      </p:sp>
      <p:sp>
        <p:nvSpPr>
          <p:cNvPr id="449" name="Google Shape;449;p3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use networks in epidemiology?</a:t>
            </a:r>
            <a:endParaRPr/>
          </a:p>
        </p:txBody>
      </p:sp>
      <p:sp>
        <p:nvSpPr>
          <p:cNvPr id="450" name="Google Shape;450;p31"/>
          <p:cNvSpPr txBox="1"/>
          <p:nvPr/>
        </p:nvSpPr>
        <p:spPr>
          <a:xfrm>
            <a:off x="412673" y="738875"/>
            <a:ext cx="71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Pourquoi utiliser les réseaux dans epidemiologie?</a:t>
            </a:r>
            <a:endParaRPr i="1">
              <a:latin typeface="Yanone Kaffeesatz Light"/>
              <a:ea typeface="Yanone Kaffeesatz Light"/>
              <a:cs typeface="Yanone Kaffeesatz Light"/>
              <a:sym typeface="Yanone Kaffeesatz Light"/>
            </a:endParaRPr>
          </a:p>
        </p:txBody>
      </p:sp>
      <p:sp>
        <p:nvSpPr>
          <p:cNvPr id="451" name="Google Shape;451;p31"/>
          <p:cNvSpPr txBox="1"/>
          <p:nvPr>
            <p:ph idx="1" type="body"/>
          </p:nvPr>
        </p:nvSpPr>
        <p:spPr>
          <a:xfrm>
            <a:off x="311700" y="1078600"/>
            <a:ext cx="3832200" cy="87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Classic epidemiological models assume full mixing (everyone can contact everyone)</a:t>
            </a:r>
            <a:endParaRPr sz="2000"/>
          </a:p>
        </p:txBody>
      </p:sp>
      <p:grpSp>
        <p:nvGrpSpPr>
          <p:cNvPr id="452" name="Google Shape;452;p31"/>
          <p:cNvGrpSpPr/>
          <p:nvPr/>
        </p:nvGrpSpPr>
        <p:grpSpPr>
          <a:xfrm>
            <a:off x="953318" y="2718338"/>
            <a:ext cx="1897832" cy="687537"/>
            <a:chOff x="375075" y="1915275"/>
            <a:chExt cx="3259200" cy="1467529"/>
          </a:xfrm>
        </p:grpSpPr>
        <p:pic>
          <p:nvPicPr>
            <p:cNvPr id="453" name="Google Shape;453;p31"/>
            <p:cNvPicPr preferRelativeResize="0"/>
            <p:nvPr/>
          </p:nvPicPr>
          <p:blipFill>
            <a:blip r:embed="rId3">
              <a:alphaModFix/>
            </a:blip>
            <a:stretch>
              <a:fillRect/>
            </a:stretch>
          </p:blipFill>
          <p:spPr>
            <a:xfrm>
              <a:off x="572950" y="1962725"/>
              <a:ext cx="415099" cy="830176"/>
            </a:xfrm>
            <a:prstGeom prst="rect">
              <a:avLst/>
            </a:prstGeom>
            <a:noFill/>
            <a:ln>
              <a:noFill/>
            </a:ln>
          </p:spPr>
        </p:pic>
        <p:pic>
          <p:nvPicPr>
            <p:cNvPr id="454" name="Google Shape;454;p31"/>
            <p:cNvPicPr preferRelativeResize="0"/>
            <p:nvPr/>
          </p:nvPicPr>
          <p:blipFill>
            <a:blip r:embed="rId3">
              <a:alphaModFix/>
            </a:blip>
            <a:stretch>
              <a:fillRect/>
            </a:stretch>
          </p:blipFill>
          <p:spPr>
            <a:xfrm>
              <a:off x="855150" y="2415550"/>
              <a:ext cx="415099" cy="830176"/>
            </a:xfrm>
            <a:prstGeom prst="rect">
              <a:avLst/>
            </a:prstGeom>
            <a:noFill/>
            <a:ln>
              <a:noFill/>
            </a:ln>
          </p:spPr>
        </p:pic>
        <p:pic>
          <p:nvPicPr>
            <p:cNvPr id="455" name="Google Shape;455;p31"/>
            <p:cNvPicPr preferRelativeResize="0"/>
            <p:nvPr/>
          </p:nvPicPr>
          <p:blipFill>
            <a:blip r:embed="rId3">
              <a:alphaModFix/>
            </a:blip>
            <a:stretch>
              <a:fillRect/>
            </a:stretch>
          </p:blipFill>
          <p:spPr>
            <a:xfrm>
              <a:off x="1466863" y="1962725"/>
              <a:ext cx="415099" cy="830176"/>
            </a:xfrm>
            <a:prstGeom prst="rect">
              <a:avLst/>
            </a:prstGeom>
            <a:noFill/>
            <a:ln>
              <a:noFill/>
            </a:ln>
          </p:spPr>
        </p:pic>
        <p:pic>
          <p:nvPicPr>
            <p:cNvPr id="456" name="Google Shape;456;p31"/>
            <p:cNvPicPr preferRelativeResize="0"/>
            <p:nvPr/>
          </p:nvPicPr>
          <p:blipFill>
            <a:blip r:embed="rId3">
              <a:alphaModFix/>
            </a:blip>
            <a:stretch>
              <a:fillRect/>
            </a:stretch>
          </p:blipFill>
          <p:spPr>
            <a:xfrm>
              <a:off x="1051775" y="2156663"/>
              <a:ext cx="415099" cy="830176"/>
            </a:xfrm>
            <a:prstGeom prst="rect">
              <a:avLst/>
            </a:prstGeom>
            <a:noFill/>
            <a:ln>
              <a:noFill/>
            </a:ln>
          </p:spPr>
        </p:pic>
        <p:pic>
          <p:nvPicPr>
            <p:cNvPr id="457" name="Google Shape;457;p31"/>
            <p:cNvPicPr preferRelativeResize="0"/>
            <p:nvPr/>
          </p:nvPicPr>
          <p:blipFill>
            <a:blip r:embed="rId3">
              <a:alphaModFix/>
            </a:blip>
            <a:stretch>
              <a:fillRect/>
            </a:stretch>
          </p:blipFill>
          <p:spPr>
            <a:xfrm>
              <a:off x="1351013" y="2313525"/>
              <a:ext cx="415099" cy="830176"/>
            </a:xfrm>
            <a:prstGeom prst="rect">
              <a:avLst/>
            </a:prstGeom>
            <a:noFill/>
            <a:ln>
              <a:noFill/>
            </a:ln>
          </p:spPr>
        </p:pic>
        <p:pic>
          <p:nvPicPr>
            <p:cNvPr id="458" name="Google Shape;458;p31"/>
            <p:cNvPicPr preferRelativeResize="0"/>
            <p:nvPr/>
          </p:nvPicPr>
          <p:blipFill>
            <a:blip r:embed="rId3">
              <a:alphaModFix/>
            </a:blip>
            <a:stretch>
              <a:fillRect/>
            </a:stretch>
          </p:blipFill>
          <p:spPr>
            <a:xfrm>
              <a:off x="1766088" y="2156675"/>
              <a:ext cx="415099" cy="830176"/>
            </a:xfrm>
            <a:prstGeom prst="rect">
              <a:avLst/>
            </a:prstGeom>
            <a:noFill/>
            <a:ln>
              <a:noFill/>
            </a:ln>
          </p:spPr>
        </p:pic>
        <p:pic>
          <p:nvPicPr>
            <p:cNvPr id="459" name="Google Shape;459;p31"/>
            <p:cNvPicPr preferRelativeResize="0"/>
            <p:nvPr/>
          </p:nvPicPr>
          <p:blipFill>
            <a:blip r:embed="rId3">
              <a:alphaModFix/>
            </a:blip>
            <a:stretch>
              <a:fillRect/>
            </a:stretch>
          </p:blipFill>
          <p:spPr>
            <a:xfrm>
              <a:off x="1766088" y="2491150"/>
              <a:ext cx="415099" cy="830176"/>
            </a:xfrm>
            <a:prstGeom prst="rect">
              <a:avLst/>
            </a:prstGeom>
            <a:noFill/>
            <a:ln>
              <a:noFill/>
            </a:ln>
          </p:spPr>
        </p:pic>
        <p:pic>
          <p:nvPicPr>
            <p:cNvPr id="460" name="Google Shape;460;p31"/>
            <p:cNvPicPr preferRelativeResize="0"/>
            <p:nvPr/>
          </p:nvPicPr>
          <p:blipFill>
            <a:blip r:embed="rId3">
              <a:alphaModFix/>
            </a:blip>
            <a:stretch>
              <a:fillRect/>
            </a:stretch>
          </p:blipFill>
          <p:spPr>
            <a:xfrm>
              <a:off x="2078563" y="1915275"/>
              <a:ext cx="415099" cy="830176"/>
            </a:xfrm>
            <a:prstGeom prst="rect">
              <a:avLst/>
            </a:prstGeom>
            <a:noFill/>
            <a:ln>
              <a:noFill/>
            </a:ln>
          </p:spPr>
        </p:pic>
        <p:pic>
          <p:nvPicPr>
            <p:cNvPr id="461" name="Google Shape;461;p31"/>
            <p:cNvPicPr preferRelativeResize="0"/>
            <p:nvPr/>
          </p:nvPicPr>
          <p:blipFill>
            <a:blip r:embed="rId3">
              <a:alphaModFix/>
            </a:blip>
            <a:stretch>
              <a:fillRect/>
            </a:stretch>
          </p:blipFill>
          <p:spPr>
            <a:xfrm>
              <a:off x="2267363" y="2491150"/>
              <a:ext cx="415099" cy="830176"/>
            </a:xfrm>
            <a:prstGeom prst="rect">
              <a:avLst/>
            </a:prstGeom>
            <a:noFill/>
            <a:ln>
              <a:noFill/>
            </a:ln>
          </p:spPr>
        </p:pic>
        <p:pic>
          <p:nvPicPr>
            <p:cNvPr id="462" name="Google Shape;462;p31"/>
            <p:cNvPicPr preferRelativeResize="0"/>
            <p:nvPr/>
          </p:nvPicPr>
          <p:blipFill>
            <a:blip r:embed="rId3">
              <a:alphaModFix/>
            </a:blip>
            <a:stretch>
              <a:fillRect/>
            </a:stretch>
          </p:blipFill>
          <p:spPr>
            <a:xfrm>
              <a:off x="2549638" y="2026375"/>
              <a:ext cx="415099" cy="830176"/>
            </a:xfrm>
            <a:prstGeom prst="rect">
              <a:avLst/>
            </a:prstGeom>
            <a:noFill/>
            <a:ln>
              <a:noFill/>
            </a:ln>
          </p:spPr>
        </p:pic>
        <p:pic>
          <p:nvPicPr>
            <p:cNvPr id="463" name="Google Shape;463;p31"/>
            <p:cNvPicPr preferRelativeResize="0"/>
            <p:nvPr/>
          </p:nvPicPr>
          <p:blipFill>
            <a:blip r:embed="rId3">
              <a:alphaModFix/>
            </a:blip>
            <a:stretch>
              <a:fillRect/>
            </a:stretch>
          </p:blipFill>
          <p:spPr>
            <a:xfrm>
              <a:off x="2690263" y="2415550"/>
              <a:ext cx="415099" cy="830176"/>
            </a:xfrm>
            <a:prstGeom prst="rect">
              <a:avLst/>
            </a:prstGeom>
            <a:noFill/>
            <a:ln>
              <a:noFill/>
            </a:ln>
          </p:spPr>
        </p:pic>
        <p:pic>
          <p:nvPicPr>
            <p:cNvPr id="464" name="Google Shape;464;p31"/>
            <p:cNvPicPr preferRelativeResize="0"/>
            <p:nvPr/>
          </p:nvPicPr>
          <p:blipFill>
            <a:blip r:embed="rId3">
              <a:alphaModFix/>
            </a:blip>
            <a:stretch>
              <a:fillRect/>
            </a:stretch>
          </p:blipFill>
          <p:spPr>
            <a:xfrm>
              <a:off x="3024738" y="2076350"/>
              <a:ext cx="415099" cy="830176"/>
            </a:xfrm>
            <a:prstGeom prst="rect">
              <a:avLst/>
            </a:prstGeom>
            <a:noFill/>
            <a:ln>
              <a:noFill/>
            </a:ln>
          </p:spPr>
        </p:pic>
        <p:sp>
          <p:nvSpPr>
            <p:cNvPr id="465" name="Google Shape;465;p31"/>
            <p:cNvSpPr/>
            <p:nvPr/>
          </p:nvSpPr>
          <p:spPr>
            <a:xfrm>
              <a:off x="375075" y="1926304"/>
              <a:ext cx="3259200" cy="1456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6" name="Google Shape;466;p31"/>
          <p:cNvPicPr preferRelativeResize="0"/>
          <p:nvPr/>
        </p:nvPicPr>
        <p:blipFill rotWithShape="1">
          <a:blip r:embed="rId5">
            <a:alphaModFix/>
          </a:blip>
          <a:srcRect b="0" l="0" r="0" t="4122"/>
          <a:stretch/>
        </p:blipFill>
        <p:spPr>
          <a:xfrm>
            <a:off x="1016100" y="3627404"/>
            <a:ext cx="974100" cy="1325596"/>
          </a:xfrm>
          <a:prstGeom prst="rect">
            <a:avLst/>
          </a:prstGeom>
          <a:noFill/>
          <a:ln>
            <a:noFill/>
          </a:ln>
        </p:spPr>
      </p:pic>
      <p:sp>
        <p:nvSpPr>
          <p:cNvPr id="467" name="Google Shape;467;p31"/>
          <p:cNvSpPr txBox="1"/>
          <p:nvPr/>
        </p:nvSpPr>
        <p:spPr>
          <a:xfrm>
            <a:off x="2350525" y="3892675"/>
            <a:ext cx="97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t>
            </a:r>
            <a:r>
              <a:rPr baseline="-25000" lang="en"/>
              <a:t>0</a:t>
            </a:r>
            <a:r>
              <a:rPr lang="en"/>
              <a:t> = 2</a:t>
            </a:r>
            <a:endParaRPr/>
          </a:p>
        </p:txBody>
      </p:sp>
      <p:sp>
        <p:nvSpPr>
          <p:cNvPr id="468" name="Google Shape;468;p31"/>
          <p:cNvSpPr txBox="1"/>
          <p:nvPr/>
        </p:nvSpPr>
        <p:spPr>
          <a:xfrm>
            <a:off x="373900" y="1881225"/>
            <a:ext cx="388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Les modèles épidémiologiques classiques supposent un mélange complet (tout le monde peut contacter tout le monde)</a:t>
            </a:r>
            <a:endParaRPr i="1">
              <a:latin typeface="Yanone Kaffeesatz Light"/>
              <a:ea typeface="Yanone Kaffeesatz Light"/>
              <a:cs typeface="Yanone Kaffeesatz Light"/>
              <a:sym typeface="Yanone Kaffeesatz Light"/>
            </a:endParaRPr>
          </a:p>
        </p:txBody>
      </p:sp>
      <p:sp>
        <p:nvSpPr>
          <p:cNvPr id="469" name="Google Shape;469;p31"/>
          <p:cNvSpPr txBox="1"/>
          <p:nvPr/>
        </p:nvSpPr>
        <p:spPr>
          <a:xfrm>
            <a:off x="5142550" y="1467100"/>
            <a:ext cx="30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La </a:t>
            </a:r>
            <a:r>
              <a:rPr i="1" lang="en">
                <a:latin typeface="Yanone Kaffeesatz Light"/>
                <a:ea typeface="Yanone Kaffeesatz Light"/>
                <a:cs typeface="Yanone Kaffeesatz Light"/>
                <a:sym typeface="Yanone Kaffeesatz Light"/>
              </a:rPr>
              <a:t>réalité</a:t>
            </a:r>
            <a:r>
              <a:rPr i="1" lang="en">
                <a:latin typeface="Yanone Kaffeesatz Light"/>
                <a:ea typeface="Yanone Kaffeesatz Light"/>
                <a:cs typeface="Yanone Kaffeesatz Light"/>
                <a:sym typeface="Yanone Kaffeesatz Light"/>
              </a:rPr>
              <a:t> est mieux </a:t>
            </a:r>
            <a:r>
              <a:rPr i="1" lang="en">
                <a:latin typeface="Yanone Kaffeesatz Light"/>
                <a:ea typeface="Yanone Kaffeesatz Light"/>
                <a:cs typeface="Yanone Kaffeesatz Light"/>
                <a:sym typeface="Yanone Kaffeesatz Light"/>
              </a:rPr>
              <a:t>représenté</a:t>
            </a:r>
            <a:r>
              <a:rPr i="1" lang="en">
                <a:latin typeface="Yanone Kaffeesatz Light"/>
                <a:ea typeface="Yanone Kaffeesatz Light"/>
                <a:cs typeface="Yanone Kaffeesatz Light"/>
                <a:sym typeface="Yanone Kaffeesatz Light"/>
              </a:rPr>
              <a:t> par un </a:t>
            </a:r>
            <a:r>
              <a:rPr i="1" lang="en">
                <a:latin typeface="Yanone Kaffeesatz Light"/>
                <a:ea typeface="Yanone Kaffeesatz Light"/>
                <a:cs typeface="Yanone Kaffeesatz Light"/>
                <a:sym typeface="Yanone Kaffeesatz Light"/>
              </a:rPr>
              <a:t>réseau</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2"/>
          <p:cNvSpPr txBox="1"/>
          <p:nvPr>
            <p:ph idx="1" type="body"/>
          </p:nvPr>
        </p:nvSpPr>
        <p:spPr>
          <a:xfrm>
            <a:off x="311700" y="1076275"/>
            <a:ext cx="3959700" cy="15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20% of individuals are responsible for 80% of transmission</a:t>
            </a:r>
            <a:endParaRPr sz="2000"/>
          </a:p>
          <a:p>
            <a:pPr indent="0" lvl="0" marL="0" rtl="0" algn="l">
              <a:spcBef>
                <a:spcPts val="1600"/>
              </a:spcBef>
              <a:spcAft>
                <a:spcPts val="1600"/>
              </a:spcAft>
              <a:buNone/>
            </a:pPr>
            <a:r>
              <a:rPr lang="en" sz="2000"/>
              <a:t>Can lead to superspreading</a:t>
            </a:r>
            <a:endParaRPr sz="2000"/>
          </a:p>
        </p:txBody>
      </p:sp>
      <p:sp>
        <p:nvSpPr>
          <p:cNvPr id="475" name="Google Shape;475;p3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diseases are characterized by the Pareto principle</a:t>
            </a:r>
            <a:endParaRPr/>
          </a:p>
        </p:txBody>
      </p:sp>
      <p:pic>
        <p:nvPicPr>
          <p:cNvPr id="476" name="Google Shape;476;p32"/>
          <p:cNvPicPr preferRelativeResize="0"/>
          <p:nvPr/>
        </p:nvPicPr>
        <p:blipFill>
          <a:blip r:embed="rId3">
            <a:alphaModFix/>
          </a:blip>
          <a:stretch>
            <a:fillRect/>
          </a:stretch>
        </p:blipFill>
        <p:spPr>
          <a:xfrm>
            <a:off x="5240850" y="1152475"/>
            <a:ext cx="3483830" cy="3820975"/>
          </a:xfrm>
          <a:prstGeom prst="rect">
            <a:avLst/>
          </a:prstGeom>
          <a:noFill/>
          <a:ln>
            <a:noFill/>
          </a:ln>
        </p:spPr>
      </p:pic>
      <p:pic>
        <p:nvPicPr>
          <p:cNvPr id="477" name="Google Shape;477;p32"/>
          <p:cNvPicPr preferRelativeResize="0"/>
          <p:nvPr/>
        </p:nvPicPr>
        <p:blipFill>
          <a:blip r:embed="rId4">
            <a:alphaModFix/>
          </a:blip>
          <a:stretch>
            <a:fillRect/>
          </a:stretch>
        </p:blipFill>
        <p:spPr>
          <a:xfrm>
            <a:off x="1062750" y="2780400"/>
            <a:ext cx="2681709" cy="2120226"/>
          </a:xfrm>
          <a:prstGeom prst="rect">
            <a:avLst/>
          </a:prstGeom>
          <a:noFill/>
          <a:ln>
            <a:noFill/>
          </a:ln>
        </p:spPr>
      </p:pic>
      <p:cxnSp>
        <p:nvCxnSpPr>
          <p:cNvPr id="478" name="Google Shape;478;p32"/>
          <p:cNvCxnSpPr/>
          <p:nvPr/>
        </p:nvCxnSpPr>
        <p:spPr>
          <a:xfrm flipH="1" rot="-5400000">
            <a:off x="2628200" y="2358700"/>
            <a:ext cx="427800" cy="345900"/>
          </a:xfrm>
          <a:prstGeom prst="bentConnector3">
            <a:avLst>
              <a:gd fmla="val 2133" name="adj1"/>
            </a:avLst>
          </a:prstGeom>
          <a:noFill/>
          <a:ln cap="flat" cmpd="sng" w="9525">
            <a:solidFill>
              <a:schemeClr val="dk1"/>
            </a:solidFill>
            <a:prstDash val="solid"/>
            <a:round/>
            <a:headEnd len="med" w="med" type="none"/>
            <a:tailEnd len="med" w="med" type="stealth"/>
          </a:ln>
        </p:spPr>
      </p:cxnSp>
      <p:sp>
        <p:nvSpPr>
          <p:cNvPr id="479" name="Google Shape;479;p32"/>
          <p:cNvSpPr txBox="1"/>
          <p:nvPr/>
        </p:nvSpPr>
        <p:spPr>
          <a:xfrm>
            <a:off x="412673" y="738875"/>
            <a:ext cx="71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Les </a:t>
            </a:r>
            <a:r>
              <a:rPr i="1" lang="en">
                <a:latin typeface="Yanone Kaffeesatz Light"/>
                <a:ea typeface="Yanone Kaffeesatz Light"/>
                <a:cs typeface="Yanone Kaffeesatz Light"/>
                <a:sym typeface="Yanone Kaffeesatz Light"/>
              </a:rPr>
              <a:t>pluparts</a:t>
            </a:r>
            <a:r>
              <a:rPr i="1" lang="en">
                <a:latin typeface="Yanone Kaffeesatz Light"/>
                <a:ea typeface="Yanone Kaffeesatz Light"/>
                <a:cs typeface="Yanone Kaffeesatz Light"/>
                <a:sym typeface="Yanone Kaffeesatz Light"/>
              </a:rPr>
              <a:t> des maladies sont </a:t>
            </a:r>
            <a:r>
              <a:rPr i="1" lang="en">
                <a:latin typeface="Yanone Kaffeesatz Light"/>
                <a:ea typeface="Yanone Kaffeesatz Light"/>
                <a:cs typeface="Yanone Kaffeesatz Light"/>
                <a:sym typeface="Yanone Kaffeesatz Light"/>
              </a:rPr>
              <a:t>caractérisé</a:t>
            </a:r>
            <a:r>
              <a:rPr i="1" lang="en">
                <a:latin typeface="Yanone Kaffeesatz Light"/>
                <a:ea typeface="Yanone Kaffeesatz Light"/>
                <a:cs typeface="Yanone Kaffeesatz Light"/>
                <a:sym typeface="Yanone Kaffeesatz Light"/>
              </a:rPr>
              <a:t> par le </a:t>
            </a:r>
            <a:r>
              <a:rPr i="1" lang="en">
                <a:latin typeface="Yanone Kaffeesatz Light"/>
                <a:ea typeface="Yanone Kaffeesatz Light"/>
                <a:cs typeface="Yanone Kaffeesatz Light"/>
                <a:sym typeface="Yanone Kaffeesatz Light"/>
              </a:rPr>
              <a:t>théorie</a:t>
            </a:r>
            <a:r>
              <a:rPr i="1" lang="en">
                <a:latin typeface="Yanone Kaffeesatz Light"/>
                <a:ea typeface="Yanone Kaffeesatz Light"/>
                <a:cs typeface="Yanone Kaffeesatz Light"/>
                <a:sym typeface="Yanone Kaffeesatz Light"/>
              </a:rPr>
              <a:t> ‘Pareto’</a:t>
            </a:r>
            <a:endParaRPr i="1">
              <a:latin typeface="Yanone Kaffeesatz Light"/>
              <a:ea typeface="Yanone Kaffeesatz Light"/>
              <a:cs typeface="Yanone Kaffeesatz Light"/>
              <a:sym typeface="Yanone Kaffeesatz Light"/>
            </a:endParaRPr>
          </a:p>
        </p:txBody>
      </p:sp>
      <p:sp>
        <p:nvSpPr>
          <p:cNvPr id="480" name="Google Shape;480;p32"/>
          <p:cNvSpPr txBox="1"/>
          <p:nvPr/>
        </p:nvSpPr>
        <p:spPr>
          <a:xfrm>
            <a:off x="666900" y="1695925"/>
            <a:ext cx="39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20% des gens sont responsable pour 80% de transmission</a:t>
            </a:r>
            <a:endParaRPr i="1">
              <a:latin typeface="Yanone Kaffeesatz Light"/>
              <a:ea typeface="Yanone Kaffeesatz Light"/>
              <a:cs typeface="Yanone Kaffeesatz Light"/>
              <a:sym typeface="Yanone Kaffeesatz Light"/>
            </a:endParaRPr>
          </a:p>
        </p:txBody>
      </p:sp>
      <p:sp>
        <p:nvSpPr>
          <p:cNvPr id="481" name="Google Shape;481;p32"/>
          <p:cNvSpPr txBox="1"/>
          <p:nvPr/>
        </p:nvSpPr>
        <p:spPr>
          <a:xfrm>
            <a:off x="127425" y="2371650"/>
            <a:ext cx="39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Peut conduire à ‘superspreading’</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disease spread on a network?</a:t>
            </a:r>
            <a:endParaRPr/>
          </a:p>
        </p:txBody>
      </p:sp>
      <p:sp>
        <p:nvSpPr>
          <p:cNvPr id="487" name="Google Shape;487;p33"/>
          <p:cNvSpPr/>
          <p:nvPr/>
        </p:nvSpPr>
        <p:spPr>
          <a:xfrm>
            <a:off x="908750" y="1442200"/>
            <a:ext cx="1002900" cy="7785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S</a:t>
            </a:r>
            <a:endParaRPr sz="3000">
              <a:latin typeface="Times New Roman"/>
              <a:ea typeface="Times New Roman"/>
              <a:cs typeface="Times New Roman"/>
              <a:sym typeface="Times New Roman"/>
            </a:endParaRPr>
          </a:p>
        </p:txBody>
      </p:sp>
      <p:sp>
        <p:nvSpPr>
          <p:cNvPr id="488" name="Google Shape;488;p33"/>
          <p:cNvSpPr/>
          <p:nvPr/>
        </p:nvSpPr>
        <p:spPr>
          <a:xfrm>
            <a:off x="2925200" y="1442188"/>
            <a:ext cx="1002900" cy="7785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I</a:t>
            </a:r>
            <a:endParaRPr sz="3000">
              <a:latin typeface="Times New Roman"/>
              <a:ea typeface="Times New Roman"/>
              <a:cs typeface="Times New Roman"/>
              <a:sym typeface="Times New Roman"/>
            </a:endParaRPr>
          </a:p>
        </p:txBody>
      </p:sp>
      <p:sp>
        <p:nvSpPr>
          <p:cNvPr id="489" name="Google Shape;489;p33"/>
          <p:cNvSpPr/>
          <p:nvPr/>
        </p:nvSpPr>
        <p:spPr>
          <a:xfrm>
            <a:off x="5145525" y="1442200"/>
            <a:ext cx="1002900" cy="7785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R</a:t>
            </a:r>
            <a:endParaRPr sz="3000">
              <a:latin typeface="Times New Roman"/>
              <a:ea typeface="Times New Roman"/>
              <a:cs typeface="Times New Roman"/>
              <a:sym typeface="Times New Roman"/>
            </a:endParaRPr>
          </a:p>
        </p:txBody>
      </p:sp>
      <p:cxnSp>
        <p:nvCxnSpPr>
          <p:cNvPr id="490" name="Google Shape;490;p33"/>
          <p:cNvCxnSpPr>
            <a:endCxn id="488" idx="1"/>
          </p:cNvCxnSpPr>
          <p:nvPr/>
        </p:nvCxnSpPr>
        <p:spPr>
          <a:xfrm flipH="1" rot="10800000">
            <a:off x="1917200" y="1831438"/>
            <a:ext cx="1008000" cy="12000"/>
          </a:xfrm>
          <a:prstGeom prst="straightConnector1">
            <a:avLst/>
          </a:prstGeom>
          <a:noFill/>
          <a:ln cap="flat" cmpd="sng" w="19050">
            <a:solidFill>
              <a:srgbClr val="000000"/>
            </a:solidFill>
            <a:prstDash val="solid"/>
            <a:round/>
            <a:headEnd len="med" w="med" type="none"/>
            <a:tailEnd len="med" w="med" type="triangle"/>
          </a:ln>
        </p:spPr>
      </p:cxnSp>
      <p:cxnSp>
        <p:nvCxnSpPr>
          <p:cNvPr id="491" name="Google Shape;491;p33"/>
          <p:cNvCxnSpPr>
            <a:stCxn id="488" idx="3"/>
            <a:endCxn id="489" idx="1"/>
          </p:cNvCxnSpPr>
          <p:nvPr/>
        </p:nvCxnSpPr>
        <p:spPr>
          <a:xfrm>
            <a:off x="3928100" y="1831438"/>
            <a:ext cx="1217400" cy="0"/>
          </a:xfrm>
          <a:prstGeom prst="straightConnector1">
            <a:avLst/>
          </a:prstGeom>
          <a:noFill/>
          <a:ln cap="flat" cmpd="sng" w="19050">
            <a:solidFill>
              <a:srgbClr val="000000"/>
            </a:solidFill>
            <a:prstDash val="solid"/>
            <a:round/>
            <a:headEnd len="med" w="med" type="none"/>
            <a:tailEnd len="med" w="med" type="triangle"/>
          </a:ln>
        </p:spPr>
      </p:cxnSp>
      <p:sp>
        <p:nvSpPr>
          <p:cNvPr id="492" name="Google Shape;492;p33"/>
          <p:cNvSpPr txBox="1"/>
          <p:nvPr/>
        </p:nvSpPr>
        <p:spPr>
          <a:xfrm>
            <a:off x="2150250" y="1343675"/>
            <a:ext cx="45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𝛽I</a:t>
            </a:r>
            <a:endParaRPr sz="1800">
              <a:latin typeface="Times New Roman"/>
              <a:ea typeface="Times New Roman"/>
              <a:cs typeface="Times New Roman"/>
              <a:sym typeface="Times New Roman"/>
            </a:endParaRPr>
          </a:p>
        </p:txBody>
      </p:sp>
      <p:sp>
        <p:nvSpPr>
          <p:cNvPr id="493" name="Google Shape;493;p33"/>
          <p:cNvSpPr txBox="1"/>
          <p:nvPr/>
        </p:nvSpPr>
        <p:spPr>
          <a:xfrm>
            <a:off x="4439113" y="1307250"/>
            <a:ext cx="45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𝛾</a:t>
            </a:r>
            <a:endParaRPr sz="1800">
              <a:latin typeface="Times New Roman"/>
              <a:ea typeface="Times New Roman"/>
              <a:cs typeface="Times New Roman"/>
              <a:sym typeface="Times New Roman"/>
            </a:endParaRPr>
          </a:p>
        </p:txBody>
      </p:sp>
      <p:sp>
        <p:nvSpPr>
          <p:cNvPr id="494" name="Google Shape;494;p33"/>
          <p:cNvSpPr txBox="1"/>
          <p:nvPr/>
        </p:nvSpPr>
        <p:spPr>
          <a:xfrm>
            <a:off x="412674" y="738875"/>
            <a:ext cx="32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Comment </a:t>
            </a:r>
            <a:r>
              <a:rPr i="1" lang="en">
                <a:latin typeface="Yanone Kaffeesatz Light"/>
                <a:ea typeface="Yanone Kaffeesatz Light"/>
                <a:cs typeface="Yanone Kaffeesatz Light"/>
                <a:sym typeface="Yanone Kaffeesatz Light"/>
              </a:rPr>
              <a:t>la transmission</a:t>
            </a:r>
            <a:r>
              <a:rPr i="1" lang="en">
                <a:latin typeface="Yanone Kaffeesatz Light"/>
                <a:ea typeface="Yanone Kaffeesatz Light"/>
                <a:cs typeface="Yanone Kaffeesatz Light"/>
                <a:sym typeface="Yanone Kaffeesatz Light"/>
              </a:rPr>
              <a:t> marche sur un réseau?</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disease spread on a network?</a:t>
            </a:r>
            <a:endParaRPr/>
          </a:p>
        </p:txBody>
      </p:sp>
      <p:sp>
        <p:nvSpPr>
          <p:cNvPr id="500" name="Google Shape;500;p34"/>
          <p:cNvSpPr/>
          <p:nvPr/>
        </p:nvSpPr>
        <p:spPr>
          <a:xfrm>
            <a:off x="908750" y="1442200"/>
            <a:ext cx="1002900" cy="7785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S</a:t>
            </a:r>
            <a:endParaRPr sz="3000">
              <a:latin typeface="Times New Roman"/>
              <a:ea typeface="Times New Roman"/>
              <a:cs typeface="Times New Roman"/>
              <a:sym typeface="Times New Roman"/>
            </a:endParaRPr>
          </a:p>
        </p:txBody>
      </p:sp>
      <p:sp>
        <p:nvSpPr>
          <p:cNvPr id="501" name="Google Shape;501;p34"/>
          <p:cNvSpPr/>
          <p:nvPr/>
        </p:nvSpPr>
        <p:spPr>
          <a:xfrm>
            <a:off x="2925200" y="1442188"/>
            <a:ext cx="1002900" cy="7785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I</a:t>
            </a:r>
            <a:endParaRPr sz="3000">
              <a:latin typeface="Times New Roman"/>
              <a:ea typeface="Times New Roman"/>
              <a:cs typeface="Times New Roman"/>
              <a:sym typeface="Times New Roman"/>
            </a:endParaRPr>
          </a:p>
        </p:txBody>
      </p:sp>
      <p:sp>
        <p:nvSpPr>
          <p:cNvPr id="502" name="Google Shape;502;p34"/>
          <p:cNvSpPr/>
          <p:nvPr/>
        </p:nvSpPr>
        <p:spPr>
          <a:xfrm>
            <a:off x="5145525" y="1442200"/>
            <a:ext cx="1002900" cy="7785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R</a:t>
            </a:r>
            <a:endParaRPr sz="3000">
              <a:latin typeface="Times New Roman"/>
              <a:ea typeface="Times New Roman"/>
              <a:cs typeface="Times New Roman"/>
              <a:sym typeface="Times New Roman"/>
            </a:endParaRPr>
          </a:p>
        </p:txBody>
      </p:sp>
      <p:cxnSp>
        <p:nvCxnSpPr>
          <p:cNvPr id="503" name="Google Shape;503;p34"/>
          <p:cNvCxnSpPr>
            <a:endCxn id="501" idx="1"/>
          </p:cNvCxnSpPr>
          <p:nvPr/>
        </p:nvCxnSpPr>
        <p:spPr>
          <a:xfrm flipH="1" rot="10800000">
            <a:off x="1917200" y="1831438"/>
            <a:ext cx="1008000" cy="12000"/>
          </a:xfrm>
          <a:prstGeom prst="straightConnector1">
            <a:avLst/>
          </a:prstGeom>
          <a:noFill/>
          <a:ln cap="flat" cmpd="sng" w="19050">
            <a:solidFill>
              <a:srgbClr val="000000"/>
            </a:solidFill>
            <a:prstDash val="solid"/>
            <a:round/>
            <a:headEnd len="med" w="med" type="none"/>
            <a:tailEnd len="med" w="med" type="triangle"/>
          </a:ln>
        </p:spPr>
      </p:cxnSp>
      <p:cxnSp>
        <p:nvCxnSpPr>
          <p:cNvPr id="504" name="Google Shape;504;p34"/>
          <p:cNvCxnSpPr>
            <a:stCxn id="501" idx="3"/>
            <a:endCxn id="502" idx="1"/>
          </p:cNvCxnSpPr>
          <p:nvPr/>
        </p:nvCxnSpPr>
        <p:spPr>
          <a:xfrm>
            <a:off x="3928100" y="1831438"/>
            <a:ext cx="1217400" cy="0"/>
          </a:xfrm>
          <a:prstGeom prst="straightConnector1">
            <a:avLst/>
          </a:prstGeom>
          <a:noFill/>
          <a:ln cap="flat" cmpd="sng" w="19050">
            <a:solidFill>
              <a:srgbClr val="000000"/>
            </a:solidFill>
            <a:prstDash val="solid"/>
            <a:round/>
            <a:headEnd len="med" w="med" type="none"/>
            <a:tailEnd len="med" w="med" type="triangle"/>
          </a:ln>
        </p:spPr>
      </p:cxnSp>
      <p:sp>
        <p:nvSpPr>
          <p:cNvPr id="505" name="Google Shape;505;p34"/>
          <p:cNvSpPr txBox="1"/>
          <p:nvPr/>
        </p:nvSpPr>
        <p:spPr>
          <a:xfrm>
            <a:off x="2150250" y="1343675"/>
            <a:ext cx="45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𝛽I</a:t>
            </a:r>
            <a:endParaRPr sz="1800">
              <a:latin typeface="Times New Roman"/>
              <a:ea typeface="Times New Roman"/>
              <a:cs typeface="Times New Roman"/>
              <a:sym typeface="Times New Roman"/>
            </a:endParaRPr>
          </a:p>
        </p:txBody>
      </p:sp>
      <p:sp>
        <p:nvSpPr>
          <p:cNvPr id="506" name="Google Shape;506;p34"/>
          <p:cNvSpPr txBox="1"/>
          <p:nvPr/>
        </p:nvSpPr>
        <p:spPr>
          <a:xfrm>
            <a:off x="4439113" y="1307250"/>
            <a:ext cx="45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𝛾</a:t>
            </a:r>
            <a:endParaRPr sz="1800">
              <a:latin typeface="Times New Roman"/>
              <a:ea typeface="Times New Roman"/>
              <a:cs typeface="Times New Roman"/>
              <a:sym typeface="Times New Roman"/>
            </a:endParaRPr>
          </a:p>
        </p:txBody>
      </p:sp>
      <p:sp>
        <p:nvSpPr>
          <p:cNvPr id="507" name="Google Shape;507;p34"/>
          <p:cNvSpPr/>
          <p:nvPr/>
        </p:nvSpPr>
        <p:spPr>
          <a:xfrm>
            <a:off x="1722400" y="1307250"/>
            <a:ext cx="1447500" cy="691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34"/>
          <p:cNvGrpSpPr/>
          <p:nvPr/>
        </p:nvGrpSpPr>
        <p:grpSpPr>
          <a:xfrm>
            <a:off x="1484627" y="2752048"/>
            <a:ext cx="2341716" cy="1933917"/>
            <a:chOff x="583363" y="1602063"/>
            <a:chExt cx="3178225" cy="2849863"/>
          </a:xfrm>
        </p:grpSpPr>
        <p:sp>
          <p:nvSpPr>
            <p:cNvPr id="509" name="Google Shape;509;p34"/>
            <p:cNvSpPr/>
            <p:nvPr/>
          </p:nvSpPr>
          <p:spPr>
            <a:xfrm>
              <a:off x="1724075" y="2892975"/>
              <a:ext cx="462300" cy="427800"/>
            </a:xfrm>
            <a:prstGeom prst="ellipse">
              <a:avLst/>
            </a:prstGeom>
            <a:solidFill>
              <a:srgbClr val="EEEEEE"/>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510" name="Google Shape;510;p34"/>
            <p:cNvSpPr/>
            <p:nvPr/>
          </p:nvSpPr>
          <p:spPr>
            <a:xfrm>
              <a:off x="1441925" y="1761825"/>
              <a:ext cx="462300" cy="427800"/>
            </a:xfrm>
            <a:prstGeom prst="ellipse">
              <a:avLst/>
            </a:prstGeom>
            <a:solidFill>
              <a:srgbClr val="EFEFEF"/>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511" name="Google Shape;511;p34"/>
            <p:cNvSpPr/>
            <p:nvPr/>
          </p:nvSpPr>
          <p:spPr>
            <a:xfrm>
              <a:off x="3207125" y="160206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512" name="Google Shape;512;p34"/>
            <p:cNvSpPr/>
            <p:nvPr/>
          </p:nvSpPr>
          <p:spPr>
            <a:xfrm>
              <a:off x="1492925" y="40241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 name="Google Shape;513;p34"/>
            <p:cNvCxnSpPr>
              <a:stCxn id="510" idx="5"/>
              <a:endCxn id="509" idx="1"/>
            </p:cNvCxnSpPr>
            <p:nvPr/>
          </p:nvCxnSpPr>
          <p:spPr>
            <a:xfrm flipH="1">
              <a:off x="1791823" y="2126975"/>
              <a:ext cx="44700" cy="828600"/>
            </a:xfrm>
            <a:prstGeom prst="straightConnector1">
              <a:avLst/>
            </a:prstGeom>
            <a:noFill/>
            <a:ln cap="flat" cmpd="sng" w="19050">
              <a:solidFill>
                <a:srgbClr val="000000"/>
              </a:solidFill>
              <a:prstDash val="solid"/>
              <a:round/>
              <a:headEnd len="med" w="med" type="none"/>
              <a:tailEnd len="med" w="med" type="none"/>
            </a:ln>
          </p:spPr>
        </p:cxnSp>
        <p:cxnSp>
          <p:nvCxnSpPr>
            <p:cNvPr id="514" name="Google Shape;514;p34"/>
            <p:cNvCxnSpPr>
              <a:stCxn id="509" idx="7"/>
              <a:endCxn id="511" idx="3"/>
            </p:cNvCxnSpPr>
            <p:nvPr/>
          </p:nvCxnSpPr>
          <p:spPr>
            <a:xfrm flipH="1" rot="10800000">
              <a:off x="2118673" y="1967125"/>
              <a:ext cx="1156200" cy="988500"/>
            </a:xfrm>
            <a:prstGeom prst="straightConnector1">
              <a:avLst/>
            </a:prstGeom>
            <a:noFill/>
            <a:ln cap="flat" cmpd="sng" w="19050">
              <a:solidFill>
                <a:srgbClr val="000000"/>
              </a:solidFill>
              <a:prstDash val="solid"/>
              <a:round/>
              <a:headEnd len="med" w="med" type="none"/>
              <a:tailEnd len="med" w="med" type="none"/>
            </a:ln>
          </p:spPr>
        </p:cxnSp>
        <p:cxnSp>
          <p:nvCxnSpPr>
            <p:cNvPr id="515" name="Google Shape;515;p34"/>
            <p:cNvCxnSpPr>
              <a:stCxn id="516" idx="2"/>
              <a:endCxn id="512" idx="6"/>
            </p:cNvCxnSpPr>
            <p:nvPr/>
          </p:nvCxnSpPr>
          <p:spPr>
            <a:xfrm flipH="1">
              <a:off x="1955225" y="4073475"/>
              <a:ext cx="556500" cy="164400"/>
            </a:xfrm>
            <a:prstGeom prst="straightConnector1">
              <a:avLst/>
            </a:prstGeom>
            <a:noFill/>
            <a:ln cap="flat" cmpd="sng" w="19050">
              <a:solidFill>
                <a:srgbClr val="000000"/>
              </a:solidFill>
              <a:prstDash val="solid"/>
              <a:round/>
              <a:headEnd len="med" w="med" type="none"/>
              <a:tailEnd len="med" w="med" type="none"/>
            </a:ln>
          </p:spPr>
        </p:cxnSp>
        <p:sp>
          <p:nvSpPr>
            <p:cNvPr id="516" name="Google Shape;516;p34"/>
            <p:cNvSpPr/>
            <p:nvPr/>
          </p:nvSpPr>
          <p:spPr>
            <a:xfrm>
              <a:off x="2511725" y="3859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517" name="Google Shape;517;p34"/>
            <p:cNvCxnSpPr>
              <a:stCxn id="509" idx="4"/>
              <a:endCxn id="516" idx="0"/>
            </p:cNvCxnSpPr>
            <p:nvPr/>
          </p:nvCxnSpPr>
          <p:spPr>
            <a:xfrm>
              <a:off x="1955225" y="3320775"/>
              <a:ext cx="787800" cy="538800"/>
            </a:xfrm>
            <a:prstGeom prst="straightConnector1">
              <a:avLst/>
            </a:prstGeom>
            <a:noFill/>
            <a:ln cap="flat" cmpd="sng" w="19050">
              <a:solidFill>
                <a:srgbClr val="000000"/>
              </a:solidFill>
              <a:prstDash val="solid"/>
              <a:round/>
              <a:headEnd len="med" w="med" type="none"/>
              <a:tailEnd len="med" w="med" type="none"/>
            </a:ln>
          </p:spPr>
        </p:cxnSp>
        <p:sp>
          <p:nvSpPr>
            <p:cNvPr id="518" name="Google Shape;518;p34"/>
            <p:cNvSpPr/>
            <p:nvPr/>
          </p:nvSpPr>
          <p:spPr>
            <a:xfrm>
              <a:off x="3299288" y="2830325"/>
              <a:ext cx="462300" cy="427800"/>
            </a:xfrm>
            <a:prstGeom prst="ellipse">
              <a:avLst/>
            </a:prstGeom>
            <a:solidFill>
              <a:srgbClr val="EEEEEE"/>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rPr>
                <a:t>x</a:t>
              </a:r>
              <a:endParaRPr sz="2000">
                <a:solidFill>
                  <a:schemeClr val="dk1"/>
                </a:solidFill>
              </a:endParaRPr>
            </a:p>
          </p:txBody>
        </p:sp>
        <p:cxnSp>
          <p:nvCxnSpPr>
            <p:cNvPr id="519" name="Google Shape;519;p34"/>
            <p:cNvCxnSpPr>
              <a:stCxn id="509" idx="6"/>
              <a:endCxn id="518" idx="2"/>
            </p:cNvCxnSpPr>
            <p:nvPr/>
          </p:nvCxnSpPr>
          <p:spPr>
            <a:xfrm flipH="1" rot="10800000">
              <a:off x="2186375" y="3044175"/>
              <a:ext cx="1113000" cy="62700"/>
            </a:xfrm>
            <a:prstGeom prst="straightConnector1">
              <a:avLst/>
            </a:prstGeom>
            <a:noFill/>
            <a:ln cap="flat" cmpd="sng" w="19050">
              <a:solidFill>
                <a:srgbClr val="000000"/>
              </a:solidFill>
              <a:prstDash val="solid"/>
              <a:round/>
              <a:headEnd len="med" w="med" type="none"/>
              <a:tailEnd len="med" w="med" type="none"/>
            </a:ln>
          </p:spPr>
        </p:cxnSp>
        <p:sp>
          <p:nvSpPr>
            <p:cNvPr id="520" name="Google Shape;520;p34"/>
            <p:cNvSpPr/>
            <p:nvPr/>
          </p:nvSpPr>
          <p:spPr>
            <a:xfrm>
              <a:off x="583363" y="2955575"/>
              <a:ext cx="462300" cy="427800"/>
            </a:xfrm>
            <a:prstGeom prst="ellipse">
              <a:avLst/>
            </a:prstGeom>
            <a:solidFill>
              <a:srgbClr val="CC412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521" name="Google Shape;521;p34"/>
            <p:cNvCxnSpPr>
              <a:stCxn id="520" idx="6"/>
              <a:endCxn id="509" idx="2"/>
            </p:cNvCxnSpPr>
            <p:nvPr/>
          </p:nvCxnSpPr>
          <p:spPr>
            <a:xfrm flipH="1" rot="10800000">
              <a:off x="1045663" y="3106775"/>
              <a:ext cx="678300" cy="62700"/>
            </a:xfrm>
            <a:prstGeom prst="straightConnector1">
              <a:avLst/>
            </a:prstGeom>
            <a:noFill/>
            <a:ln cap="flat" cmpd="sng" w="19050">
              <a:solidFill>
                <a:srgbClr val="000000"/>
              </a:solidFill>
              <a:prstDash val="solid"/>
              <a:round/>
              <a:headEnd len="med" w="med" type="none"/>
              <a:tailEnd len="med" w="med" type="none"/>
            </a:ln>
          </p:spPr>
        </p:cxnSp>
        <p:cxnSp>
          <p:nvCxnSpPr>
            <p:cNvPr id="522" name="Google Shape;522;p34"/>
            <p:cNvCxnSpPr>
              <a:stCxn id="510" idx="6"/>
              <a:endCxn id="518" idx="1"/>
            </p:cNvCxnSpPr>
            <p:nvPr/>
          </p:nvCxnSpPr>
          <p:spPr>
            <a:xfrm>
              <a:off x="1904225" y="1975725"/>
              <a:ext cx="1462800" cy="917100"/>
            </a:xfrm>
            <a:prstGeom prst="straightConnector1">
              <a:avLst/>
            </a:prstGeom>
            <a:noFill/>
            <a:ln cap="flat" cmpd="sng" w="19050">
              <a:solidFill>
                <a:srgbClr val="000000"/>
              </a:solidFill>
              <a:prstDash val="solid"/>
              <a:round/>
              <a:headEnd len="med" w="med" type="none"/>
              <a:tailEnd len="med" w="med" type="none"/>
            </a:ln>
          </p:spPr>
        </p:cxnSp>
      </p:grpSp>
      <p:sp>
        <p:nvSpPr>
          <p:cNvPr id="523" name="Google Shape;523;p34"/>
          <p:cNvSpPr txBox="1"/>
          <p:nvPr/>
        </p:nvSpPr>
        <p:spPr>
          <a:xfrm>
            <a:off x="4735650" y="2626375"/>
            <a:ext cx="3768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Yanone Kaffeesatz Light"/>
                <a:ea typeface="Yanone Kaffeesatz Light"/>
                <a:cs typeface="Yanone Kaffeesatz Light"/>
                <a:sym typeface="Yanone Kaffeesatz Light"/>
              </a:rPr>
              <a:t>Node X can only be exposed if its neighboring nodes are infected</a:t>
            </a:r>
            <a:endParaRPr sz="1900">
              <a:latin typeface="Yanone Kaffeesatz Light"/>
              <a:ea typeface="Yanone Kaffeesatz Light"/>
              <a:cs typeface="Yanone Kaffeesatz Light"/>
              <a:sym typeface="Yanone Kaffeesatz Light"/>
            </a:endParaRPr>
          </a:p>
        </p:txBody>
      </p:sp>
      <p:sp>
        <p:nvSpPr>
          <p:cNvPr id="524" name="Google Shape;524;p34"/>
          <p:cNvSpPr txBox="1"/>
          <p:nvPr/>
        </p:nvSpPr>
        <p:spPr>
          <a:xfrm>
            <a:off x="4735650" y="3680025"/>
            <a:ext cx="3768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Yanone Kaffeesatz Light"/>
                <a:ea typeface="Yanone Kaffeesatz Light"/>
                <a:cs typeface="Yanone Kaffeesatz Light"/>
                <a:sym typeface="Yanone Kaffeesatz Light"/>
              </a:rPr>
              <a:t>Often modeled with simulations or individual based models</a:t>
            </a:r>
            <a:endParaRPr sz="1900">
              <a:latin typeface="Yanone Kaffeesatz Light"/>
              <a:ea typeface="Yanone Kaffeesatz Light"/>
              <a:cs typeface="Yanone Kaffeesatz Light"/>
              <a:sym typeface="Yanone Kaffeesatz Light"/>
            </a:endParaRPr>
          </a:p>
        </p:txBody>
      </p:sp>
      <p:sp>
        <p:nvSpPr>
          <p:cNvPr id="525" name="Google Shape;525;p34"/>
          <p:cNvSpPr txBox="1"/>
          <p:nvPr/>
        </p:nvSpPr>
        <p:spPr>
          <a:xfrm>
            <a:off x="412674" y="738875"/>
            <a:ext cx="32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Comment la transmission marche sur un réseau?</a:t>
            </a:r>
            <a:endParaRPr i="1">
              <a:latin typeface="Yanone Kaffeesatz Light"/>
              <a:ea typeface="Yanone Kaffeesatz Light"/>
              <a:cs typeface="Yanone Kaffeesatz Light"/>
              <a:sym typeface="Yanone Kaffeesatz Light"/>
            </a:endParaRPr>
          </a:p>
        </p:txBody>
      </p:sp>
      <p:sp>
        <p:nvSpPr>
          <p:cNvPr id="526" name="Google Shape;526;p34"/>
          <p:cNvSpPr txBox="1"/>
          <p:nvPr/>
        </p:nvSpPr>
        <p:spPr>
          <a:xfrm>
            <a:off x="4843749" y="3340125"/>
            <a:ext cx="32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Nœud X peut être exposé seulement par ses voisins</a:t>
            </a:r>
            <a:endParaRPr i="1">
              <a:latin typeface="Yanone Kaffeesatz Light"/>
              <a:ea typeface="Yanone Kaffeesatz Light"/>
              <a:cs typeface="Yanone Kaffeesatz Light"/>
              <a:sym typeface="Yanone Kaffeesatz Light"/>
            </a:endParaRPr>
          </a:p>
        </p:txBody>
      </p:sp>
      <p:sp>
        <p:nvSpPr>
          <p:cNvPr id="527" name="Google Shape;527;p34"/>
          <p:cNvSpPr txBox="1"/>
          <p:nvPr/>
        </p:nvSpPr>
        <p:spPr>
          <a:xfrm>
            <a:off x="4977449" y="4348250"/>
            <a:ext cx="328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Souvent </a:t>
            </a:r>
            <a:r>
              <a:rPr i="1" lang="en">
                <a:latin typeface="Yanone Kaffeesatz Light"/>
                <a:ea typeface="Yanone Kaffeesatz Light"/>
                <a:cs typeface="Yanone Kaffeesatz Light"/>
                <a:sym typeface="Yanone Kaffeesatz Light"/>
              </a:rPr>
              <a:t>modéliser</a:t>
            </a:r>
            <a:r>
              <a:rPr i="1" lang="en">
                <a:latin typeface="Yanone Kaffeesatz Light"/>
                <a:ea typeface="Yanone Kaffeesatz Light"/>
                <a:cs typeface="Yanone Kaffeesatz Light"/>
                <a:sym typeface="Yanone Kaffeesatz Light"/>
              </a:rPr>
              <a:t> avec les simulations ou avec ‘individual based models”</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5"/>
          <p:cNvSpPr txBox="1"/>
          <p:nvPr>
            <p:ph idx="1" type="body"/>
          </p:nvPr>
        </p:nvSpPr>
        <p:spPr>
          <a:xfrm>
            <a:off x="311700" y="1234400"/>
            <a:ext cx="472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Ex: </a:t>
            </a:r>
            <a:r>
              <a:rPr lang="en" sz="1800"/>
              <a:t>Are two individuals that share an edge more likely to share another characteristic?</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Normally, we would use a form of regression to test this, </a:t>
            </a:r>
            <a:r>
              <a:rPr lang="en" sz="1800"/>
              <a:t>but,</a:t>
            </a:r>
            <a:r>
              <a:rPr lang="en" sz="1800"/>
              <a:t> network data is </a:t>
            </a:r>
            <a:r>
              <a:rPr lang="en" sz="1800">
                <a:latin typeface="Yanone Kaffeesatz"/>
                <a:ea typeface="Yanone Kaffeesatz"/>
                <a:cs typeface="Yanone Kaffeesatz"/>
                <a:sym typeface="Yanone Kaffeesatz"/>
              </a:rPr>
              <a:t>non-independent</a:t>
            </a:r>
            <a:r>
              <a:rPr lang="en" sz="1800"/>
              <a:t>, a requirement of regression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 Quadratic Assignment P</a:t>
            </a:r>
            <a:r>
              <a:rPr lang="en" sz="1800"/>
              <a:t>rocedure Regression (QAPR)</a:t>
            </a:r>
            <a:r>
              <a:rPr lang="en" sz="1800"/>
              <a:t> </a:t>
            </a:r>
            <a:r>
              <a:rPr lang="en" sz="1800"/>
              <a:t>controls</a:t>
            </a:r>
            <a:r>
              <a:rPr lang="en" sz="1800"/>
              <a:t> for this using permutation methods</a:t>
            </a:r>
            <a:endParaRPr sz="1800"/>
          </a:p>
        </p:txBody>
      </p:sp>
      <p:sp>
        <p:nvSpPr>
          <p:cNvPr id="533" name="Google Shape;533;p3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and comparing networks with statistics</a:t>
            </a:r>
            <a:endParaRPr/>
          </a:p>
        </p:txBody>
      </p:sp>
      <p:pic>
        <p:nvPicPr>
          <p:cNvPr id="534" name="Google Shape;534;p35"/>
          <p:cNvPicPr preferRelativeResize="0"/>
          <p:nvPr/>
        </p:nvPicPr>
        <p:blipFill>
          <a:blip r:embed="rId3">
            <a:alphaModFix/>
          </a:blip>
          <a:stretch>
            <a:fillRect/>
          </a:stretch>
        </p:blipFill>
        <p:spPr>
          <a:xfrm>
            <a:off x="5115675" y="908500"/>
            <a:ext cx="3803099" cy="3803099"/>
          </a:xfrm>
          <a:prstGeom prst="rect">
            <a:avLst/>
          </a:prstGeom>
          <a:noFill/>
          <a:ln>
            <a:noFill/>
          </a:ln>
        </p:spPr>
      </p:pic>
      <p:sp>
        <p:nvSpPr>
          <p:cNvPr id="535" name="Google Shape;535;p35"/>
          <p:cNvSpPr txBox="1"/>
          <p:nvPr/>
        </p:nvSpPr>
        <p:spPr>
          <a:xfrm>
            <a:off x="412674" y="738875"/>
            <a:ext cx="32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Analyses et </a:t>
            </a:r>
            <a:r>
              <a:rPr i="1" lang="en">
                <a:latin typeface="Yanone Kaffeesatz Light"/>
                <a:ea typeface="Yanone Kaffeesatz Light"/>
                <a:cs typeface="Yanone Kaffeesatz Light"/>
                <a:sym typeface="Yanone Kaffeesatz Light"/>
              </a:rPr>
              <a:t>comparaison</a:t>
            </a:r>
            <a:r>
              <a:rPr i="1" lang="en">
                <a:latin typeface="Yanone Kaffeesatz Light"/>
                <a:ea typeface="Yanone Kaffeesatz Light"/>
                <a:cs typeface="Yanone Kaffeesatz Light"/>
                <a:sym typeface="Yanone Kaffeesatz Light"/>
              </a:rPr>
              <a:t> avec statistiques</a:t>
            </a:r>
            <a:endParaRPr i="1">
              <a:latin typeface="Yanone Kaffeesatz Light"/>
              <a:ea typeface="Yanone Kaffeesatz Light"/>
              <a:cs typeface="Yanone Kaffeesatz Light"/>
              <a:sym typeface="Yanone Kaffeesatz Light"/>
            </a:endParaRPr>
          </a:p>
        </p:txBody>
      </p:sp>
      <p:sp>
        <p:nvSpPr>
          <p:cNvPr id="536" name="Google Shape;536;p35"/>
          <p:cNvSpPr txBox="1"/>
          <p:nvPr/>
        </p:nvSpPr>
        <p:spPr>
          <a:xfrm>
            <a:off x="579900" y="1956150"/>
            <a:ext cx="421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Est-ce que deux nœuds qui sont en contact sur un </a:t>
            </a:r>
            <a:r>
              <a:rPr i="1" lang="en">
                <a:latin typeface="Yanone Kaffeesatz Light"/>
                <a:ea typeface="Yanone Kaffeesatz Light"/>
                <a:cs typeface="Yanone Kaffeesatz Light"/>
                <a:sym typeface="Yanone Kaffeesatz Light"/>
              </a:rPr>
              <a:t>réseau</a:t>
            </a:r>
            <a:r>
              <a:rPr i="1" lang="en">
                <a:latin typeface="Yanone Kaffeesatz Light"/>
                <a:ea typeface="Yanone Kaffeesatz Light"/>
                <a:cs typeface="Yanone Kaffeesatz Light"/>
                <a:sym typeface="Yanone Kaffeesatz Light"/>
              </a:rPr>
              <a:t> plus </a:t>
            </a:r>
            <a:r>
              <a:rPr i="1" lang="en">
                <a:latin typeface="Yanone Kaffeesatz Light"/>
                <a:ea typeface="Yanone Kaffeesatz Light"/>
                <a:cs typeface="Yanone Kaffeesatz Light"/>
                <a:sym typeface="Yanone Kaffeesatz Light"/>
              </a:rPr>
              <a:t>probable</a:t>
            </a:r>
            <a:r>
              <a:rPr i="1" lang="en">
                <a:latin typeface="Yanone Kaffeesatz Light"/>
                <a:ea typeface="Yanone Kaffeesatz Light"/>
                <a:cs typeface="Yanone Kaffeesatz Light"/>
                <a:sym typeface="Yanone Kaffeesatz Light"/>
              </a:rPr>
              <a:t> d’avoir un autre </a:t>
            </a:r>
            <a:r>
              <a:rPr i="1" lang="en">
                <a:latin typeface="Yanone Kaffeesatz Light"/>
                <a:ea typeface="Yanone Kaffeesatz Light"/>
                <a:cs typeface="Yanone Kaffeesatz Light"/>
                <a:sym typeface="Yanone Kaffeesatz Light"/>
              </a:rPr>
              <a:t>caractéristique</a:t>
            </a:r>
            <a:r>
              <a:rPr i="1" lang="en">
                <a:latin typeface="Yanone Kaffeesatz Light"/>
                <a:ea typeface="Yanone Kaffeesatz Light"/>
                <a:cs typeface="Yanone Kaffeesatz Light"/>
                <a:sym typeface="Yanone Kaffeesatz Light"/>
              </a:rPr>
              <a:t> en commun?</a:t>
            </a:r>
            <a:endParaRPr i="1">
              <a:latin typeface="Yanone Kaffeesatz Light"/>
              <a:ea typeface="Yanone Kaffeesatz Light"/>
              <a:cs typeface="Yanone Kaffeesatz Light"/>
              <a:sym typeface="Yanone Kaffeesatz Light"/>
            </a:endParaRPr>
          </a:p>
        </p:txBody>
      </p:sp>
      <p:sp>
        <p:nvSpPr>
          <p:cNvPr id="537" name="Google Shape;537;p35"/>
          <p:cNvSpPr txBox="1"/>
          <p:nvPr/>
        </p:nvSpPr>
        <p:spPr>
          <a:xfrm>
            <a:off x="565800" y="3109925"/>
            <a:ext cx="421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Normalement, on utilise </a:t>
            </a:r>
            <a:r>
              <a:rPr i="1" lang="en">
                <a:latin typeface="Yanone Kaffeesatz Light"/>
                <a:ea typeface="Yanone Kaffeesatz Light"/>
                <a:cs typeface="Yanone Kaffeesatz Light"/>
                <a:sym typeface="Yanone Kaffeesatz Light"/>
              </a:rPr>
              <a:t>la régression</a:t>
            </a:r>
            <a:r>
              <a:rPr i="1" lang="en">
                <a:latin typeface="Yanone Kaffeesatz Light"/>
                <a:ea typeface="Yanone Kaffeesatz Light"/>
                <a:cs typeface="Yanone Kaffeesatz Light"/>
                <a:sym typeface="Yanone Kaffeesatz Light"/>
              </a:rPr>
              <a:t> pour ce questions, mais les données de réseaux sont pas </a:t>
            </a:r>
            <a:r>
              <a:rPr i="1" lang="en">
                <a:latin typeface="Yanone Kaffeesatz Light"/>
                <a:ea typeface="Yanone Kaffeesatz Light"/>
                <a:cs typeface="Yanone Kaffeesatz Light"/>
                <a:sym typeface="Yanone Kaffeesatz Light"/>
              </a:rPr>
              <a:t>indépendants,</a:t>
            </a:r>
            <a:r>
              <a:rPr i="1" lang="en">
                <a:latin typeface="Yanone Kaffeesatz Light"/>
                <a:ea typeface="Yanone Kaffeesatz Light"/>
                <a:cs typeface="Yanone Kaffeesatz Light"/>
                <a:sym typeface="Yanone Kaffeesatz Light"/>
              </a:rPr>
              <a:t> qui est obligatoire pour les regression standards</a:t>
            </a:r>
            <a:endParaRPr i="1">
              <a:latin typeface="Yanone Kaffeesatz Light"/>
              <a:ea typeface="Yanone Kaffeesatz Light"/>
              <a:cs typeface="Yanone Kaffeesatz Light"/>
              <a:sym typeface="Yanone Kaffeesatz Light"/>
            </a:endParaRPr>
          </a:p>
        </p:txBody>
      </p:sp>
      <p:sp>
        <p:nvSpPr>
          <p:cNvPr id="538" name="Google Shape;538;p35"/>
          <p:cNvSpPr txBox="1"/>
          <p:nvPr/>
        </p:nvSpPr>
        <p:spPr>
          <a:xfrm>
            <a:off x="596450" y="4375925"/>
            <a:ext cx="421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Le ‘Quadratic Assignment Procedure Regression (QAPR) </a:t>
            </a:r>
            <a:r>
              <a:rPr i="1" lang="en">
                <a:latin typeface="Yanone Kaffeesatz Light"/>
                <a:ea typeface="Yanone Kaffeesatz Light"/>
                <a:cs typeface="Yanone Kaffeesatz Light"/>
                <a:sym typeface="Yanone Kaffeesatz Light"/>
              </a:rPr>
              <a:t>contrôle</a:t>
            </a:r>
            <a:r>
              <a:rPr i="1" lang="en">
                <a:latin typeface="Yanone Kaffeesatz Light"/>
                <a:ea typeface="Yanone Kaffeesatz Light"/>
                <a:cs typeface="Yanone Kaffeesatz Light"/>
                <a:sym typeface="Yanone Kaffeesatz Light"/>
              </a:rPr>
              <a:t> pour ce </a:t>
            </a:r>
            <a:r>
              <a:rPr i="1" lang="en">
                <a:latin typeface="Yanone Kaffeesatz Light"/>
                <a:ea typeface="Yanone Kaffeesatz Light"/>
                <a:cs typeface="Yanone Kaffeesatz Light"/>
                <a:sym typeface="Yanone Kaffeesatz Light"/>
              </a:rPr>
              <a:t>biais</a:t>
            </a:r>
            <a:r>
              <a:rPr i="1" lang="en">
                <a:latin typeface="Yanone Kaffeesatz Light"/>
                <a:ea typeface="Yanone Kaffeesatz Light"/>
                <a:cs typeface="Yanone Kaffeesatz Light"/>
                <a:sym typeface="Yanone Kaffeesatz Light"/>
              </a:rPr>
              <a:t> avec un </a:t>
            </a:r>
            <a:r>
              <a:rPr i="1" lang="en">
                <a:latin typeface="Yanone Kaffeesatz Light"/>
                <a:ea typeface="Yanone Kaffeesatz Light"/>
                <a:cs typeface="Yanone Kaffeesatz Light"/>
                <a:sym typeface="Yanone Kaffeesatz Light"/>
              </a:rPr>
              <a:t>méthode</a:t>
            </a:r>
            <a:r>
              <a:rPr i="1" lang="en">
                <a:latin typeface="Yanone Kaffeesatz Light"/>
                <a:ea typeface="Yanone Kaffeesatz Light"/>
                <a:cs typeface="Yanone Kaffeesatz Light"/>
                <a:sym typeface="Yanone Kaffeesatz Light"/>
              </a:rPr>
              <a:t> de permutation</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A regression that uses matrices for response and explanatory variables</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a:t>Controls for other variables by comparing observed dataset to a “null model” created by permuting the node characteristics or edges of a social network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2300">
                <a:latin typeface="Yanone Kaffeesatz"/>
                <a:ea typeface="Yanone Kaffeesatz"/>
                <a:cs typeface="Yanone Kaffeesatz"/>
                <a:sym typeface="Yanone Kaffeesatz"/>
              </a:rPr>
              <a:t>Example: </a:t>
            </a:r>
            <a:r>
              <a:rPr lang="en" sz="2300"/>
              <a:t>Can a matrix of social contacts be predicted by a matrix of football fandom?</a:t>
            </a:r>
            <a:endParaRPr/>
          </a:p>
        </p:txBody>
      </p:sp>
      <p:sp>
        <p:nvSpPr>
          <p:cNvPr id="544" name="Google Shape;544;p36"/>
          <p:cNvSpPr txBox="1"/>
          <p:nvPr>
            <p:ph type="title"/>
          </p:nvPr>
        </p:nvSpPr>
        <p:spPr>
          <a:xfrm>
            <a:off x="247525" y="165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MRQAP (Quadratic Assignment Procedure)</a:t>
            </a:r>
            <a:endParaRPr/>
          </a:p>
        </p:txBody>
      </p:sp>
      <p:sp>
        <p:nvSpPr>
          <p:cNvPr id="545" name="Google Shape;545;p36"/>
          <p:cNvSpPr txBox="1"/>
          <p:nvPr/>
        </p:nvSpPr>
        <p:spPr>
          <a:xfrm>
            <a:off x="625400" y="1646625"/>
            <a:ext cx="70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Une type de </a:t>
            </a:r>
            <a:r>
              <a:rPr i="1" lang="en">
                <a:latin typeface="Yanone Kaffeesatz Light"/>
                <a:ea typeface="Yanone Kaffeesatz Light"/>
                <a:cs typeface="Yanone Kaffeesatz Light"/>
                <a:sym typeface="Yanone Kaffeesatz Light"/>
              </a:rPr>
              <a:t>régression</a:t>
            </a:r>
            <a:r>
              <a:rPr i="1" lang="en">
                <a:latin typeface="Yanone Kaffeesatz Light"/>
                <a:ea typeface="Yanone Kaffeesatz Light"/>
                <a:cs typeface="Yanone Kaffeesatz Light"/>
                <a:sym typeface="Yanone Kaffeesatz Light"/>
              </a:rPr>
              <a:t> qui utilisent les matrices pour les variables </a:t>
            </a:r>
            <a:r>
              <a:rPr i="1" lang="en">
                <a:latin typeface="Yanone Kaffeesatz Light"/>
                <a:ea typeface="Yanone Kaffeesatz Light"/>
                <a:cs typeface="Yanone Kaffeesatz Light"/>
                <a:sym typeface="Yanone Kaffeesatz Light"/>
              </a:rPr>
              <a:t>dépendantes</a:t>
            </a:r>
            <a:r>
              <a:rPr i="1" lang="en">
                <a:latin typeface="Yanone Kaffeesatz Light"/>
                <a:ea typeface="Yanone Kaffeesatz Light"/>
                <a:cs typeface="Yanone Kaffeesatz Light"/>
                <a:sym typeface="Yanone Kaffeesatz Light"/>
              </a:rPr>
              <a:t> (Y) et les variables </a:t>
            </a:r>
            <a:r>
              <a:rPr i="1" lang="en">
                <a:latin typeface="Yanone Kaffeesatz Light"/>
                <a:ea typeface="Yanone Kaffeesatz Light"/>
                <a:cs typeface="Yanone Kaffeesatz Light"/>
                <a:sym typeface="Yanone Kaffeesatz Light"/>
              </a:rPr>
              <a:t>indépendance (X)</a:t>
            </a:r>
            <a:endParaRPr i="1">
              <a:latin typeface="Yanone Kaffeesatz Light"/>
              <a:ea typeface="Yanone Kaffeesatz Light"/>
              <a:cs typeface="Yanone Kaffeesatz Light"/>
              <a:sym typeface="Yanone Kaffeesatz Light"/>
            </a:endParaRPr>
          </a:p>
        </p:txBody>
      </p:sp>
      <p:sp>
        <p:nvSpPr>
          <p:cNvPr id="546" name="Google Shape;546;p36"/>
          <p:cNvSpPr txBox="1"/>
          <p:nvPr/>
        </p:nvSpPr>
        <p:spPr>
          <a:xfrm>
            <a:off x="625400" y="2791350"/>
            <a:ext cx="706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Contrôle d'autres variables en comparant les données observées à un "modèle nul" créé en permutant les caractéristiques des nœuds ou des liens d'un réseau social</a:t>
            </a:r>
            <a:endParaRPr i="1">
              <a:latin typeface="Yanone Kaffeesatz Light"/>
              <a:ea typeface="Yanone Kaffeesatz Light"/>
              <a:cs typeface="Yanone Kaffeesatz Light"/>
              <a:sym typeface="Yanone Kaffeesatz Light"/>
            </a:endParaRPr>
          </a:p>
        </p:txBody>
      </p:sp>
      <p:sp>
        <p:nvSpPr>
          <p:cNvPr id="547" name="Google Shape;547;p36"/>
          <p:cNvSpPr txBox="1"/>
          <p:nvPr/>
        </p:nvSpPr>
        <p:spPr>
          <a:xfrm>
            <a:off x="695875" y="3644725"/>
            <a:ext cx="70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Exemple:  Est-ce qu’une matrice de contacts sociaux peut être prédite par une matrice de fans de football ?</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7"/>
          <p:cNvSpPr txBox="1"/>
          <p:nvPr>
            <p:ph idx="1" type="body"/>
          </p:nvPr>
        </p:nvSpPr>
        <p:spPr>
          <a:xfrm>
            <a:off x="311700" y="55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300"/>
              <a:t>Ex: Can a matrix of social contacts be predicted by a matrix of football fandom?</a:t>
            </a:r>
            <a:endParaRPr sz="2300"/>
          </a:p>
        </p:txBody>
      </p:sp>
      <p:sp>
        <p:nvSpPr>
          <p:cNvPr id="553" name="Google Shape;553;p37"/>
          <p:cNvSpPr/>
          <p:nvPr/>
        </p:nvSpPr>
        <p:spPr>
          <a:xfrm>
            <a:off x="502525" y="2226725"/>
            <a:ext cx="446100" cy="418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554" name="Google Shape;554;p37"/>
          <p:cNvSpPr/>
          <p:nvPr/>
        </p:nvSpPr>
        <p:spPr>
          <a:xfrm>
            <a:off x="502525" y="3147075"/>
            <a:ext cx="446100" cy="418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555" name="Google Shape;555;p37"/>
          <p:cNvSpPr/>
          <p:nvPr/>
        </p:nvSpPr>
        <p:spPr>
          <a:xfrm>
            <a:off x="1526500" y="2208513"/>
            <a:ext cx="446100" cy="4188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sp>
        <p:nvSpPr>
          <p:cNvPr id="556" name="Google Shape;556;p37"/>
          <p:cNvSpPr/>
          <p:nvPr/>
        </p:nvSpPr>
        <p:spPr>
          <a:xfrm>
            <a:off x="1517400" y="3156179"/>
            <a:ext cx="446100" cy="4188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
            </a:r>
            <a:endParaRPr/>
          </a:p>
        </p:txBody>
      </p:sp>
      <p:cxnSp>
        <p:nvCxnSpPr>
          <p:cNvPr id="557" name="Google Shape;557;p37"/>
          <p:cNvCxnSpPr>
            <a:stCxn id="553" idx="4"/>
            <a:endCxn id="554" idx="0"/>
          </p:cNvCxnSpPr>
          <p:nvPr/>
        </p:nvCxnSpPr>
        <p:spPr>
          <a:xfrm>
            <a:off x="725575" y="2645525"/>
            <a:ext cx="0" cy="501600"/>
          </a:xfrm>
          <a:prstGeom prst="straightConnector1">
            <a:avLst/>
          </a:prstGeom>
          <a:noFill/>
          <a:ln cap="flat" cmpd="sng" w="19050">
            <a:solidFill>
              <a:schemeClr val="dk1"/>
            </a:solidFill>
            <a:prstDash val="solid"/>
            <a:round/>
            <a:headEnd len="med" w="med" type="none"/>
            <a:tailEnd len="med" w="med" type="none"/>
          </a:ln>
        </p:spPr>
      </p:cxnSp>
      <p:cxnSp>
        <p:nvCxnSpPr>
          <p:cNvPr id="558" name="Google Shape;558;p37"/>
          <p:cNvCxnSpPr/>
          <p:nvPr/>
        </p:nvCxnSpPr>
        <p:spPr>
          <a:xfrm>
            <a:off x="1749550" y="2645525"/>
            <a:ext cx="0" cy="501600"/>
          </a:xfrm>
          <a:prstGeom prst="straightConnector1">
            <a:avLst/>
          </a:prstGeom>
          <a:noFill/>
          <a:ln cap="flat" cmpd="sng" w="19050">
            <a:solidFill>
              <a:schemeClr val="dk1"/>
            </a:solidFill>
            <a:prstDash val="solid"/>
            <a:round/>
            <a:headEnd len="med" w="med" type="none"/>
            <a:tailEnd len="med" w="med" type="none"/>
          </a:ln>
        </p:spPr>
      </p:cxnSp>
      <p:sp>
        <p:nvSpPr>
          <p:cNvPr id="559" name="Google Shape;559;p37"/>
          <p:cNvSpPr/>
          <p:nvPr/>
        </p:nvSpPr>
        <p:spPr>
          <a:xfrm>
            <a:off x="247525" y="4067425"/>
            <a:ext cx="255000" cy="2277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txBox="1"/>
          <p:nvPr/>
        </p:nvSpPr>
        <p:spPr>
          <a:xfrm>
            <a:off x="602650" y="3970525"/>
            <a:ext cx="15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Barcelona Fans</a:t>
            </a:r>
            <a:endParaRPr/>
          </a:p>
        </p:txBody>
      </p:sp>
      <p:sp>
        <p:nvSpPr>
          <p:cNvPr id="561" name="Google Shape;561;p37"/>
          <p:cNvSpPr/>
          <p:nvPr/>
        </p:nvSpPr>
        <p:spPr>
          <a:xfrm>
            <a:off x="247525" y="4467975"/>
            <a:ext cx="255000" cy="2277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txBox="1"/>
          <p:nvPr/>
        </p:nvSpPr>
        <p:spPr>
          <a:xfrm>
            <a:off x="602650" y="4371075"/>
            <a:ext cx="17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Real Madrid Fans</a:t>
            </a:r>
            <a:endParaRPr/>
          </a:p>
        </p:txBody>
      </p:sp>
      <p:sp>
        <p:nvSpPr>
          <p:cNvPr id="563" name="Google Shape;563;p37"/>
          <p:cNvSpPr txBox="1"/>
          <p:nvPr/>
        </p:nvSpPr>
        <p:spPr>
          <a:xfrm>
            <a:off x="602650" y="1021375"/>
            <a:ext cx="70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Exemple:  Est-ce qu’une matrice de contacts sociaux peut être prédite par une matrice de fans de football ?</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8"/>
          <p:cNvSpPr txBox="1"/>
          <p:nvPr>
            <p:ph idx="1" type="body"/>
          </p:nvPr>
        </p:nvSpPr>
        <p:spPr>
          <a:xfrm>
            <a:off x="311700" y="55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300"/>
              <a:t>Ex: Can a matrix of social contacts be predicted by a matrix of football fandom?</a:t>
            </a:r>
            <a:endParaRPr sz="2300"/>
          </a:p>
        </p:txBody>
      </p:sp>
      <p:sp>
        <p:nvSpPr>
          <p:cNvPr id="569" name="Google Shape;569;p38"/>
          <p:cNvSpPr/>
          <p:nvPr/>
        </p:nvSpPr>
        <p:spPr>
          <a:xfrm>
            <a:off x="502525" y="2226725"/>
            <a:ext cx="446100" cy="418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570" name="Google Shape;570;p38"/>
          <p:cNvSpPr/>
          <p:nvPr/>
        </p:nvSpPr>
        <p:spPr>
          <a:xfrm>
            <a:off x="502525" y="3147075"/>
            <a:ext cx="446100" cy="418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571" name="Google Shape;571;p38"/>
          <p:cNvSpPr/>
          <p:nvPr/>
        </p:nvSpPr>
        <p:spPr>
          <a:xfrm>
            <a:off x="1526500" y="2208513"/>
            <a:ext cx="446100" cy="4188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sp>
        <p:nvSpPr>
          <p:cNvPr id="572" name="Google Shape;572;p38"/>
          <p:cNvSpPr/>
          <p:nvPr/>
        </p:nvSpPr>
        <p:spPr>
          <a:xfrm>
            <a:off x="1517400" y="3156179"/>
            <a:ext cx="446100" cy="4188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
            </a:r>
            <a:endParaRPr/>
          </a:p>
        </p:txBody>
      </p:sp>
      <p:cxnSp>
        <p:nvCxnSpPr>
          <p:cNvPr id="573" name="Google Shape;573;p38"/>
          <p:cNvCxnSpPr>
            <a:stCxn id="569" idx="4"/>
            <a:endCxn id="570" idx="0"/>
          </p:cNvCxnSpPr>
          <p:nvPr/>
        </p:nvCxnSpPr>
        <p:spPr>
          <a:xfrm>
            <a:off x="725575" y="2645525"/>
            <a:ext cx="0" cy="501600"/>
          </a:xfrm>
          <a:prstGeom prst="straightConnector1">
            <a:avLst/>
          </a:prstGeom>
          <a:noFill/>
          <a:ln cap="flat" cmpd="sng" w="19050">
            <a:solidFill>
              <a:schemeClr val="dk1"/>
            </a:solidFill>
            <a:prstDash val="solid"/>
            <a:round/>
            <a:headEnd len="med" w="med" type="none"/>
            <a:tailEnd len="med" w="med" type="none"/>
          </a:ln>
        </p:spPr>
      </p:cxnSp>
      <p:cxnSp>
        <p:nvCxnSpPr>
          <p:cNvPr id="574" name="Google Shape;574;p38"/>
          <p:cNvCxnSpPr/>
          <p:nvPr/>
        </p:nvCxnSpPr>
        <p:spPr>
          <a:xfrm>
            <a:off x="1749550" y="2645525"/>
            <a:ext cx="0" cy="501600"/>
          </a:xfrm>
          <a:prstGeom prst="straightConnector1">
            <a:avLst/>
          </a:prstGeom>
          <a:noFill/>
          <a:ln cap="flat" cmpd="sng" w="19050">
            <a:solidFill>
              <a:schemeClr val="dk1"/>
            </a:solidFill>
            <a:prstDash val="solid"/>
            <a:round/>
            <a:headEnd len="med" w="med" type="none"/>
            <a:tailEnd len="med" w="med" type="none"/>
          </a:ln>
        </p:spPr>
      </p:cxnSp>
      <p:sp>
        <p:nvSpPr>
          <p:cNvPr id="575" name="Google Shape;575;p38"/>
          <p:cNvSpPr/>
          <p:nvPr/>
        </p:nvSpPr>
        <p:spPr>
          <a:xfrm>
            <a:off x="247525" y="4067425"/>
            <a:ext cx="255000" cy="2277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txBox="1"/>
          <p:nvPr/>
        </p:nvSpPr>
        <p:spPr>
          <a:xfrm>
            <a:off x="602650" y="3970525"/>
            <a:ext cx="15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Barcelona Fans</a:t>
            </a:r>
            <a:endParaRPr/>
          </a:p>
        </p:txBody>
      </p:sp>
      <p:sp>
        <p:nvSpPr>
          <p:cNvPr id="577" name="Google Shape;577;p38"/>
          <p:cNvSpPr/>
          <p:nvPr/>
        </p:nvSpPr>
        <p:spPr>
          <a:xfrm>
            <a:off x="247525" y="4467975"/>
            <a:ext cx="255000" cy="2277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txBox="1"/>
          <p:nvPr/>
        </p:nvSpPr>
        <p:spPr>
          <a:xfrm>
            <a:off x="602650" y="4371075"/>
            <a:ext cx="17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Real Madrid Fans</a:t>
            </a:r>
            <a:endParaRPr/>
          </a:p>
        </p:txBody>
      </p:sp>
      <p:graphicFrame>
        <p:nvGraphicFramePr>
          <p:cNvPr id="579" name="Google Shape;579;p38"/>
          <p:cNvGraphicFramePr/>
          <p:nvPr/>
        </p:nvGraphicFramePr>
        <p:xfrm>
          <a:off x="3153950" y="2321538"/>
          <a:ext cx="3000000" cy="3000000"/>
        </p:xfrm>
        <a:graphic>
          <a:graphicData uri="http://schemas.openxmlformats.org/drawingml/2006/table">
            <a:tbl>
              <a:tblPr>
                <a:noFill/>
                <a:tableStyleId>{5951E1DD-78C5-4090-90E7-55E511B6D022}</a:tableStyleId>
              </a:tblPr>
              <a:tblGrid>
                <a:gridCol w="468825"/>
                <a:gridCol w="468825"/>
                <a:gridCol w="468825"/>
                <a:gridCol w="468825"/>
                <a:gridCol w="468825"/>
              </a:tblGrid>
              <a:tr h="427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r>
              <a:tr h="410700">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410700">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410700">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410700">
                <a:tc>
                  <a:txBody>
                    <a:bodyPr/>
                    <a:lstStyle/>
                    <a:p>
                      <a:pPr indent="0" lvl="0" marL="0" rtl="0" algn="l">
                        <a:spcBef>
                          <a:spcPts val="0"/>
                        </a:spcBef>
                        <a:spcAft>
                          <a:spcPts val="0"/>
                        </a:spcAft>
                        <a:buNone/>
                      </a:pPr>
                      <a:r>
                        <a:rPr lang="en"/>
                        <a:t>D</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580" name="Google Shape;580;p38"/>
          <p:cNvSpPr txBox="1"/>
          <p:nvPr/>
        </p:nvSpPr>
        <p:spPr>
          <a:xfrm>
            <a:off x="8149500" y="3255425"/>
            <a:ext cx="10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1" name="Google Shape;581;p38"/>
          <p:cNvSpPr txBox="1"/>
          <p:nvPr/>
        </p:nvSpPr>
        <p:spPr>
          <a:xfrm>
            <a:off x="3153950" y="4371075"/>
            <a:ext cx="241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Yanone Kaffeesatz Light"/>
                <a:ea typeface="Yanone Kaffeesatz Light"/>
                <a:cs typeface="Yanone Kaffeesatz Light"/>
                <a:sym typeface="Yanone Kaffeesatz Light"/>
              </a:rPr>
              <a:t>Social Contact Matrix</a:t>
            </a:r>
            <a:endParaRPr sz="2000">
              <a:latin typeface="Yanone Kaffeesatz Light"/>
              <a:ea typeface="Yanone Kaffeesatz Light"/>
              <a:cs typeface="Yanone Kaffeesatz Light"/>
              <a:sym typeface="Yanone Kaffeesatz Light"/>
            </a:endParaRPr>
          </a:p>
        </p:txBody>
      </p:sp>
      <p:sp>
        <p:nvSpPr>
          <p:cNvPr id="582" name="Google Shape;582;p38"/>
          <p:cNvSpPr txBox="1"/>
          <p:nvPr/>
        </p:nvSpPr>
        <p:spPr>
          <a:xfrm>
            <a:off x="602650" y="1021375"/>
            <a:ext cx="70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Exemple:  Est-ce qu’une matrice de contacts sociaux peut être prédite par une matrice de fans de football ?</a:t>
            </a:r>
            <a:endParaRPr i="1">
              <a:latin typeface="Yanone Kaffeesatz Light"/>
              <a:ea typeface="Yanone Kaffeesatz Light"/>
              <a:cs typeface="Yanone Kaffeesatz Light"/>
              <a:sym typeface="Yanone Kaffeesatz Light"/>
            </a:endParaRPr>
          </a:p>
        </p:txBody>
      </p:sp>
      <p:sp>
        <p:nvSpPr>
          <p:cNvPr id="583" name="Google Shape;583;p38"/>
          <p:cNvSpPr txBox="1"/>
          <p:nvPr/>
        </p:nvSpPr>
        <p:spPr>
          <a:xfrm>
            <a:off x="3577150" y="4771275"/>
            <a:ext cx="16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Matrice de réseau social</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39"/>
          <p:cNvSpPr txBox="1"/>
          <p:nvPr>
            <p:ph idx="1" type="body"/>
          </p:nvPr>
        </p:nvSpPr>
        <p:spPr>
          <a:xfrm>
            <a:off x="311700" y="55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300"/>
              <a:t>Ex: Can a matrix of social contacts be predicted by a matrix of football fandom?</a:t>
            </a:r>
            <a:endParaRPr sz="2300"/>
          </a:p>
        </p:txBody>
      </p:sp>
      <p:sp>
        <p:nvSpPr>
          <p:cNvPr id="589" name="Google Shape;589;p39"/>
          <p:cNvSpPr/>
          <p:nvPr/>
        </p:nvSpPr>
        <p:spPr>
          <a:xfrm>
            <a:off x="502525" y="2226725"/>
            <a:ext cx="446100" cy="418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590" name="Google Shape;590;p39"/>
          <p:cNvSpPr/>
          <p:nvPr/>
        </p:nvSpPr>
        <p:spPr>
          <a:xfrm>
            <a:off x="502525" y="3147075"/>
            <a:ext cx="446100" cy="418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591" name="Google Shape;591;p39"/>
          <p:cNvSpPr/>
          <p:nvPr/>
        </p:nvSpPr>
        <p:spPr>
          <a:xfrm>
            <a:off x="1526500" y="2208513"/>
            <a:ext cx="446100" cy="4188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sp>
        <p:nvSpPr>
          <p:cNvPr id="592" name="Google Shape;592;p39"/>
          <p:cNvSpPr/>
          <p:nvPr/>
        </p:nvSpPr>
        <p:spPr>
          <a:xfrm>
            <a:off x="1517400" y="3156179"/>
            <a:ext cx="446100" cy="4188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
            </a:r>
            <a:endParaRPr/>
          </a:p>
        </p:txBody>
      </p:sp>
      <p:cxnSp>
        <p:nvCxnSpPr>
          <p:cNvPr id="593" name="Google Shape;593;p39"/>
          <p:cNvCxnSpPr>
            <a:stCxn id="589" idx="4"/>
            <a:endCxn id="590" idx="0"/>
          </p:cNvCxnSpPr>
          <p:nvPr/>
        </p:nvCxnSpPr>
        <p:spPr>
          <a:xfrm>
            <a:off x="725575" y="2645525"/>
            <a:ext cx="0" cy="501600"/>
          </a:xfrm>
          <a:prstGeom prst="straightConnector1">
            <a:avLst/>
          </a:prstGeom>
          <a:noFill/>
          <a:ln cap="flat" cmpd="sng" w="19050">
            <a:solidFill>
              <a:schemeClr val="dk1"/>
            </a:solidFill>
            <a:prstDash val="solid"/>
            <a:round/>
            <a:headEnd len="med" w="med" type="none"/>
            <a:tailEnd len="med" w="med" type="none"/>
          </a:ln>
        </p:spPr>
      </p:cxnSp>
      <p:cxnSp>
        <p:nvCxnSpPr>
          <p:cNvPr id="594" name="Google Shape;594;p39"/>
          <p:cNvCxnSpPr/>
          <p:nvPr/>
        </p:nvCxnSpPr>
        <p:spPr>
          <a:xfrm>
            <a:off x="1749550" y="2645525"/>
            <a:ext cx="0" cy="501600"/>
          </a:xfrm>
          <a:prstGeom prst="straightConnector1">
            <a:avLst/>
          </a:prstGeom>
          <a:noFill/>
          <a:ln cap="flat" cmpd="sng" w="19050">
            <a:solidFill>
              <a:schemeClr val="dk1"/>
            </a:solidFill>
            <a:prstDash val="solid"/>
            <a:round/>
            <a:headEnd len="med" w="med" type="none"/>
            <a:tailEnd len="med" w="med" type="none"/>
          </a:ln>
        </p:spPr>
      </p:cxnSp>
      <p:sp>
        <p:nvSpPr>
          <p:cNvPr id="595" name="Google Shape;595;p39"/>
          <p:cNvSpPr/>
          <p:nvPr/>
        </p:nvSpPr>
        <p:spPr>
          <a:xfrm>
            <a:off x="247525" y="4067425"/>
            <a:ext cx="255000" cy="2277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txBox="1"/>
          <p:nvPr/>
        </p:nvSpPr>
        <p:spPr>
          <a:xfrm>
            <a:off x="602650" y="3970525"/>
            <a:ext cx="15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Barcelona Fans</a:t>
            </a:r>
            <a:endParaRPr/>
          </a:p>
        </p:txBody>
      </p:sp>
      <p:sp>
        <p:nvSpPr>
          <p:cNvPr id="597" name="Google Shape;597;p39"/>
          <p:cNvSpPr/>
          <p:nvPr/>
        </p:nvSpPr>
        <p:spPr>
          <a:xfrm>
            <a:off x="247525" y="4467975"/>
            <a:ext cx="255000" cy="2277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txBox="1"/>
          <p:nvPr/>
        </p:nvSpPr>
        <p:spPr>
          <a:xfrm>
            <a:off x="602650" y="4371075"/>
            <a:ext cx="17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Real Madrid Fans</a:t>
            </a:r>
            <a:endParaRPr/>
          </a:p>
        </p:txBody>
      </p:sp>
      <p:graphicFrame>
        <p:nvGraphicFramePr>
          <p:cNvPr id="599" name="Google Shape;599;p39"/>
          <p:cNvGraphicFramePr/>
          <p:nvPr/>
        </p:nvGraphicFramePr>
        <p:xfrm>
          <a:off x="3153950" y="2321538"/>
          <a:ext cx="3000000" cy="3000000"/>
        </p:xfrm>
        <a:graphic>
          <a:graphicData uri="http://schemas.openxmlformats.org/drawingml/2006/table">
            <a:tbl>
              <a:tblPr>
                <a:noFill/>
                <a:tableStyleId>{5951E1DD-78C5-4090-90E7-55E511B6D022}</a:tableStyleId>
              </a:tblPr>
              <a:tblGrid>
                <a:gridCol w="468825"/>
                <a:gridCol w="468825"/>
                <a:gridCol w="468825"/>
                <a:gridCol w="468825"/>
                <a:gridCol w="468825"/>
              </a:tblGrid>
              <a:tr h="427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r>
              <a:tr h="410700">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410700">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410700">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410700">
                <a:tc>
                  <a:txBody>
                    <a:bodyPr/>
                    <a:lstStyle/>
                    <a:p>
                      <a:pPr indent="0" lvl="0" marL="0" rtl="0" algn="l">
                        <a:spcBef>
                          <a:spcPts val="0"/>
                        </a:spcBef>
                        <a:spcAft>
                          <a:spcPts val="0"/>
                        </a:spcAft>
                        <a:buNone/>
                      </a:pPr>
                      <a:r>
                        <a:rPr lang="en"/>
                        <a:t>D</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600" name="Google Shape;600;p39"/>
          <p:cNvSpPr txBox="1"/>
          <p:nvPr/>
        </p:nvSpPr>
        <p:spPr>
          <a:xfrm>
            <a:off x="8149500" y="3255425"/>
            <a:ext cx="10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601" name="Google Shape;601;p39"/>
          <p:cNvGraphicFramePr/>
          <p:nvPr/>
        </p:nvGraphicFramePr>
        <p:xfrm>
          <a:off x="6246800" y="2330625"/>
          <a:ext cx="3000000" cy="3000000"/>
        </p:xfrm>
        <a:graphic>
          <a:graphicData uri="http://schemas.openxmlformats.org/drawingml/2006/table">
            <a:tbl>
              <a:tblPr>
                <a:noFill/>
                <a:tableStyleId>{5951E1DD-78C5-4090-90E7-55E511B6D022}</a:tableStyleId>
              </a:tblPr>
              <a:tblGrid>
                <a:gridCol w="468825"/>
                <a:gridCol w="468825"/>
                <a:gridCol w="468825"/>
                <a:gridCol w="468825"/>
                <a:gridCol w="468825"/>
              </a:tblGrid>
              <a:tr h="427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D</a:t>
                      </a:r>
                      <a:endParaRPr/>
                    </a:p>
                  </a:txBody>
                  <a:tcPr marT="91425" marB="91425" marR="91425" marL="91425"/>
                </a:tc>
              </a:tr>
              <a:tr h="410700">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410700">
                <a:tc>
                  <a:txBody>
                    <a:bodyPr/>
                    <a:lstStyle/>
                    <a:p>
                      <a:pPr indent="0" lvl="0" marL="0" rtl="0" algn="l">
                        <a:spcBef>
                          <a:spcPts val="0"/>
                        </a:spcBef>
                        <a:spcAft>
                          <a:spcPts val="0"/>
                        </a:spcAft>
                        <a:buNone/>
                      </a:pPr>
                      <a:r>
                        <a:rPr lang="en"/>
                        <a:t>B</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410700">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410700">
                <a:tc>
                  <a:txBody>
                    <a:bodyPr/>
                    <a:lstStyle/>
                    <a:p>
                      <a:pPr indent="0" lvl="0" marL="0" rtl="0" algn="l">
                        <a:spcBef>
                          <a:spcPts val="0"/>
                        </a:spcBef>
                        <a:spcAft>
                          <a:spcPts val="0"/>
                        </a:spcAft>
                        <a:buNone/>
                      </a:pPr>
                      <a:r>
                        <a:rPr lang="en"/>
                        <a:t>D</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
        <p:nvSpPr>
          <p:cNvPr id="602" name="Google Shape;602;p39"/>
          <p:cNvSpPr txBox="1"/>
          <p:nvPr/>
        </p:nvSpPr>
        <p:spPr>
          <a:xfrm>
            <a:off x="6213763" y="4371075"/>
            <a:ext cx="241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Yanone Kaffeesatz Light"/>
                <a:ea typeface="Yanone Kaffeesatz Light"/>
                <a:cs typeface="Yanone Kaffeesatz Light"/>
                <a:sym typeface="Yanone Kaffeesatz Light"/>
              </a:rPr>
              <a:t>Football Matrix</a:t>
            </a:r>
            <a:endParaRPr sz="2000">
              <a:latin typeface="Yanone Kaffeesatz Light"/>
              <a:ea typeface="Yanone Kaffeesatz Light"/>
              <a:cs typeface="Yanone Kaffeesatz Light"/>
              <a:sym typeface="Yanone Kaffeesatz Light"/>
            </a:endParaRPr>
          </a:p>
        </p:txBody>
      </p:sp>
      <p:sp>
        <p:nvSpPr>
          <p:cNvPr id="603" name="Google Shape;603;p39"/>
          <p:cNvSpPr txBox="1"/>
          <p:nvPr/>
        </p:nvSpPr>
        <p:spPr>
          <a:xfrm>
            <a:off x="3153950" y="4371075"/>
            <a:ext cx="2410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Yanone Kaffeesatz Light"/>
                <a:ea typeface="Yanone Kaffeesatz Light"/>
                <a:cs typeface="Yanone Kaffeesatz Light"/>
                <a:sym typeface="Yanone Kaffeesatz Light"/>
              </a:rPr>
              <a:t>Social Contact Matrix</a:t>
            </a:r>
            <a:endParaRPr sz="2000">
              <a:latin typeface="Yanone Kaffeesatz Light"/>
              <a:ea typeface="Yanone Kaffeesatz Light"/>
              <a:cs typeface="Yanone Kaffeesatz Light"/>
              <a:sym typeface="Yanone Kaffeesatz Light"/>
            </a:endParaRPr>
          </a:p>
        </p:txBody>
      </p:sp>
      <p:sp>
        <p:nvSpPr>
          <p:cNvPr id="604" name="Google Shape;604;p39"/>
          <p:cNvSpPr txBox="1"/>
          <p:nvPr/>
        </p:nvSpPr>
        <p:spPr>
          <a:xfrm>
            <a:off x="3577150" y="4771275"/>
            <a:ext cx="16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Matrice de réseau social</a:t>
            </a:r>
            <a:endParaRPr i="1">
              <a:latin typeface="Yanone Kaffeesatz Light"/>
              <a:ea typeface="Yanone Kaffeesatz Light"/>
              <a:cs typeface="Yanone Kaffeesatz Light"/>
              <a:sym typeface="Yanone Kaffeesatz Light"/>
            </a:endParaRPr>
          </a:p>
        </p:txBody>
      </p:sp>
      <p:sp>
        <p:nvSpPr>
          <p:cNvPr id="605" name="Google Shape;605;p39"/>
          <p:cNvSpPr txBox="1"/>
          <p:nvPr/>
        </p:nvSpPr>
        <p:spPr>
          <a:xfrm>
            <a:off x="6624475" y="4695675"/>
            <a:ext cx="166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latin typeface="Yanone Kaffeesatz Light"/>
                <a:ea typeface="Yanone Kaffeesatz Light"/>
                <a:cs typeface="Yanone Kaffeesatz Light"/>
                <a:sym typeface="Yanone Kaffeesatz Light"/>
              </a:rPr>
              <a:t>Matrice des fans du foot</a:t>
            </a:r>
            <a:endParaRPr i="1">
              <a:latin typeface="Yanone Kaffeesatz Light"/>
              <a:ea typeface="Yanone Kaffeesatz Light"/>
              <a:cs typeface="Yanone Kaffeesatz Light"/>
              <a:sym typeface="Yanone Kaffeesatz Light"/>
            </a:endParaRPr>
          </a:p>
        </p:txBody>
      </p:sp>
      <p:sp>
        <p:nvSpPr>
          <p:cNvPr id="606" name="Google Shape;606;p39"/>
          <p:cNvSpPr txBox="1"/>
          <p:nvPr/>
        </p:nvSpPr>
        <p:spPr>
          <a:xfrm>
            <a:off x="602650" y="1021375"/>
            <a:ext cx="70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Exemple:  Est-ce qu’une matrice de contacts sociaux peut être prédite par une matrice de fans de football ?</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0"/>
          <p:cNvSpPr txBox="1"/>
          <p:nvPr>
            <p:ph idx="1" type="body"/>
          </p:nvPr>
        </p:nvSpPr>
        <p:spPr>
          <a:xfrm>
            <a:off x="311700" y="9340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Cases of an unknown pathogen are threatening the Great Republic of E2M2. Public health officials launch an investigation to evaluate the risks of spread of the disease in the community and help mitigate risks</a:t>
            </a:r>
            <a:endParaRPr sz="1900"/>
          </a:p>
          <a:p>
            <a:pPr indent="0" lvl="0" marL="0" rtl="0" algn="l">
              <a:spcBef>
                <a:spcPts val="800"/>
              </a:spcBef>
              <a:spcAft>
                <a:spcPts val="0"/>
              </a:spcAft>
              <a:buNone/>
            </a:pPr>
            <a:r>
              <a:rPr lang="en" sz="1900">
                <a:latin typeface="Yanone Kaffeesatz"/>
                <a:ea typeface="Yanone Kaffeesatz"/>
                <a:cs typeface="Yanone Kaffeesatz"/>
                <a:sym typeface="Yanone Kaffeesatz"/>
              </a:rPr>
              <a:t>Their Questions:</a:t>
            </a:r>
            <a:endParaRPr sz="1900">
              <a:latin typeface="Yanone Kaffeesatz"/>
              <a:ea typeface="Yanone Kaffeesatz"/>
              <a:cs typeface="Yanone Kaffeesatz"/>
              <a:sym typeface="Yanone Kaffeesatz"/>
            </a:endParaRPr>
          </a:p>
          <a:p>
            <a:pPr indent="-349250" lvl="0" marL="457200" rtl="0" algn="l">
              <a:spcBef>
                <a:spcPts val="800"/>
              </a:spcBef>
              <a:spcAft>
                <a:spcPts val="0"/>
              </a:spcAft>
              <a:buSzPts val="1900"/>
              <a:buChar char="-"/>
            </a:pPr>
            <a:r>
              <a:rPr lang="en" sz="1900"/>
              <a:t>Dr. Anonymous would like to know if there is a group of individuals in this community that have more (or less) interactions with other individuals?</a:t>
            </a:r>
            <a:endParaRPr sz="1900"/>
          </a:p>
          <a:p>
            <a:pPr indent="-349250" lvl="0" marL="457200" rtl="0" algn="l">
              <a:spcBef>
                <a:spcPts val="800"/>
              </a:spcBef>
              <a:spcAft>
                <a:spcPts val="0"/>
              </a:spcAft>
              <a:buSzPts val="1900"/>
              <a:buChar char="-"/>
            </a:pPr>
            <a:r>
              <a:rPr lang="en" sz="1900"/>
              <a:t>Because of the apparent social structure in the community, Dr. Anonymous is interested in knowing are individuals from the same institution (“students”, “mentors”, “instructors”) or individuals of the same gender more likely to interact with each other?</a:t>
            </a:r>
            <a:endParaRPr sz="1900"/>
          </a:p>
          <a:p>
            <a:pPr indent="0" lvl="0" marL="0" rtl="0" algn="l">
              <a:spcBef>
                <a:spcPts val="800"/>
              </a:spcBef>
              <a:spcAft>
                <a:spcPts val="800"/>
              </a:spcAft>
              <a:buNone/>
            </a:pPr>
            <a:r>
              <a:rPr lang="en" sz="1900">
                <a:latin typeface="Yanone Kaffeesatz"/>
                <a:ea typeface="Yanone Kaffeesatz"/>
                <a:cs typeface="Yanone Kaffeesatz"/>
                <a:sym typeface="Yanone Kaffeesatz"/>
              </a:rPr>
              <a:t>The Data:</a:t>
            </a:r>
            <a:r>
              <a:rPr lang="en" sz="1900"/>
              <a:t> 79 E2M2 citizens record whether they spent time with another individual of the Republic in the previous 3 days</a:t>
            </a:r>
            <a:endParaRPr sz="1900"/>
          </a:p>
        </p:txBody>
      </p:sp>
      <p:sp>
        <p:nvSpPr>
          <p:cNvPr id="612" name="Google Shape;612;p4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working example in 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a:t>What are networks?</a:t>
            </a:r>
            <a:endParaRPr/>
          </a:p>
          <a:p>
            <a:pPr indent="-355600" lvl="1" marL="914400" rtl="0" algn="l">
              <a:spcBef>
                <a:spcPts val="0"/>
              </a:spcBef>
              <a:spcAft>
                <a:spcPts val="0"/>
              </a:spcAft>
              <a:buSzPts val="2000"/>
              <a:buAutoNum type="alphaLcPeriod"/>
            </a:pPr>
            <a:r>
              <a:rPr lang="en"/>
              <a:t>Terms and Concepts</a:t>
            </a:r>
            <a:endParaRPr/>
          </a:p>
          <a:p>
            <a:pPr indent="-381000" lvl="0" marL="457200" rtl="0" algn="l">
              <a:spcBef>
                <a:spcPts val="0"/>
              </a:spcBef>
              <a:spcAft>
                <a:spcPts val="0"/>
              </a:spcAft>
              <a:buClr>
                <a:srgbClr val="9E9E9E"/>
              </a:buClr>
              <a:buSzPts val="2400"/>
              <a:buAutoNum type="arabicPeriod"/>
            </a:pPr>
            <a:r>
              <a:rPr lang="en">
                <a:solidFill>
                  <a:srgbClr val="9E9E9E"/>
                </a:solidFill>
              </a:rPr>
              <a:t>How are networks used in the study of disease transmission?</a:t>
            </a:r>
            <a:endParaRPr>
              <a:solidFill>
                <a:srgbClr val="9E9E9E"/>
              </a:solidFill>
            </a:endParaRPr>
          </a:p>
          <a:p>
            <a:pPr indent="-355600" lvl="1" marL="914400" rtl="0" algn="l">
              <a:spcBef>
                <a:spcPts val="0"/>
              </a:spcBef>
              <a:spcAft>
                <a:spcPts val="0"/>
              </a:spcAft>
              <a:buClr>
                <a:srgbClr val="9E9E9E"/>
              </a:buClr>
              <a:buSzPts val="2000"/>
              <a:buAutoNum type="alphaLcPeriod"/>
            </a:pPr>
            <a:r>
              <a:rPr lang="en">
                <a:solidFill>
                  <a:srgbClr val="9E9E9E"/>
                </a:solidFill>
              </a:rPr>
              <a:t>Why do we need them in epidemiology?</a:t>
            </a:r>
            <a:endParaRPr>
              <a:solidFill>
                <a:srgbClr val="9E9E9E"/>
              </a:solidFill>
            </a:endParaRPr>
          </a:p>
          <a:p>
            <a:pPr indent="-355600" lvl="1" marL="914400" rtl="0" algn="l">
              <a:spcBef>
                <a:spcPts val="0"/>
              </a:spcBef>
              <a:spcAft>
                <a:spcPts val="0"/>
              </a:spcAft>
              <a:buClr>
                <a:srgbClr val="9E9E9E"/>
              </a:buClr>
              <a:buSzPts val="2000"/>
              <a:buAutoNum type="alphaLcPeriod"/>
            </a:pPr>
            <a:r>
              <a:rPr lang="en">
                <a:solidFill>
                  <a:srgbClr val="9E9E9E"/>
                </a:solidFill>
              </a:rPr>
              <a:t>Statistical analyses of network characteristics</a:t>
            </a:r>
            <a:endParaRPr>
              <a:solidFill>
                <a:srgbClr val="9E9E9E"/>
              </a:solidFill>
            </a:endParaRPr>
          </a:p>
          <a:p>
            <a:pPr indent="-342900" lvl="2" marL="1371600" rtl="0" algn="l">
              <a:spcBef>
                <a:spcPts val="0"/>
              </a:spcBef>
              <a:spcAft>
                <a:spcPts val="0"/>
              </a:spcAft>
              <a:buClr>
                <a:srgbClr val="9E9E9E"/>
              </a:buClr>
              <a:buSzPts val="1800"/>
              <a:buAutoNum type="romanLcPeriod"/>
            </a:pPr>
            <a:r>
              <a:rPr lang="en">
                <a:solidFill>
                  <a:srgbClr val="9E9E9E"/>
                </a:solidFill>
              </a:rPr>
              <a:t>Multiple Regression Quadratic Assignment Procedure (MRQAP)</a:t>
            </a:r>
            <a:endParaRPr>
              <a:solidFill>
                <a:srgbClr val="9E9E9E"/>
              </a:solidFill>
            </a:endParaRPr>
          </a:p>
          <a:p>
            <a:pPr indent="-381000" lvl="0" marL="457200" rtl="0" algn="l">
              <a:spcBef>
                <a:spcPts val="0"/>
              </a:spcBef>
              <a:spcAft>
                <a:spcPts val="0"/>
              </a:spcAft>
              <a:buClr>
                <a:srgbClr val="9E9E9E"/>
              </a:buClr>
              <a:buSzPts val="2400"/>
              <a:buAutoNum type="arabicPeriod"/>
            </a:pPr>
            <a:r>
              <a:rPr lang="en">
                <a:solidFill>
                  <a:srgbClr val="9E9E9E"/>
                </a:solidFill>
              </a:rPr>
              <a:t>Building a network in R: Interactions between researchers at ValBio</a:t>
            </a:r>
            <a:endParaRPr>
              <a:solidFill>
                <a:srgbClr val="9E9E9E"/>
              </a:solidFill>
            </a:endParaRPr>
          </a:p>
        </p:txBody>
      </p:sp>
      <p:sp>
        <p:nvSpPr>
          <p:cNvPr id="64" name="Google Shape;64;p1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 Outline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1"/>
          <p:cNvSpPr txBox="1"/>
          <p:nvPr>
            <p:ph idx="1" type="body"/>
          </p:nvPr>
        </p:nvSpPr>
        <p:spPr>
          <a:xfrm>
            <a:off x="311700" y="9340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t>Une </a:t>
            </a:r>
            <a:r>
              <a:rPr lang="en" sz="1900"/>
              <a:t>épidémie</a:t>
            </a:r>
            <a:r>
              <a:rPr lang="en" sz="1900"/>
              <a:t> d'un agent pathogène inconnu menace la Grande République d'E2M2. Les responsables de la santé publique lancent une enquête pour évaluer les risques de propagation de la maladie dans la communauté et aider à atténuer les risques.</a:t>
            </a:r>
            <a:endParaRPr sz="1900"/>
          </a:p>
          <a:p>
            <a:pPr indent="0" lvl="0" marL="0" rtl="0" algn="l">
              <a:spcBef>
                <a:spcPts val="0"/>
              </a:spcBef>
              <a:spcAft>
                <a:spcPts val="0"/>
              </a:spcAft>
              <a:buClr>
                <a:schemeClr val="dk1"/>
              </a:buClr>
              <a:buSzPts val="1100"/>
              <a:buFont typeface="Arial"/>
              <a:buNone/>
            </a:pPr>
            <a:r>
              <a:rPr b="1" lang="en" sz="1900">
                <a:latin typeface="Yanone Kaffeesatz"/>
                <a:ea typeface="Yanone Kaffeesatz"/>
                <a:cs typeface="Yanone Kaffeesatz"/>
                <a:sym typeface="Yanone Kaffeesatz"/>
              </a:rPr>
              <a:t>Leurs questions :</a:t>
            </a:r>
            <a:endParaRPr b="1" sz="1900">
              <a:latin typeface="Yanone Kaffeesatz"/>
              <a:ea typeface="Yanone Kaffeesatz"/>
              <a:cs typeface="Yanone Kaffeesatz"/>
              <a:sym typeface="Yanone Kaffeesatz"/>
            </a:endParaRPr>
          </a:p>
          <a:p>
            <a:pPr indent="-349250" lvl="0" marL="457200" rtl="0" algn="l">
              <a:spcBef>
                <a:spcPts val="0"/>
              </a:spcBef>
              <a:spcAft>
                <a:spcPts val="0"/>
              </a:spcAft>
              <a:buSzPts val="1900"/>
              <a:buChar char="-"/>
            </a:pPr>
            <a:r>
              <a:rPr lang="en" sz="1900"/>
              <a:t>Le Dr. Anonyme aimerait savoir s'il existe un groupe d'individus dans cette communauté qui a plus (ou moins) d'interactions avec les autres individus ?</a:t>
            </a:r>
            <a:endParaRPr sz="1900"/>
          </a:p>
          <a:p>
            <a:pPr indent="-349250" lvl="0" marL="457200" rtl="0" algn="l">
              <a:spcBef>
                <a:spcPts val="0"/>
              </a:spcBef>
              <a:spcAft>
                <a:spcPts val="0"/>
              </a:spcAft>
              <a:buSzPts val="1900"/>
              <a:buChar char="-"/>
            </a:pPr>
            <a:r>
              <a:rPr lang="en" sz="1900"/>
              <a:t>En raison de la structure sociale apparente de la communauté, le Dr. Anonyme aimerait savoir si les individus de la même institution (" étudiants ", " menteurs ", " instructeurs ") ou les individus du même sexe sont plus probables d'interagir les uns avec les autres ?</a:t>
            </a:r>
            <a:endParaRPr sz="1900"/>
          </a:p>
          <a:p>
            <a:pPr indent="0" lvl="0" marL="0" rtl="0" algn="l">
              <a:spcBef>
                <a:spcPts val="0"/>
              </a:spcBef>
              <a:spcAft>
                <a:spcPts val="0"/>
              </a:spcAft>
              <a:buNone/>
            </a:pPr>
            <a:r>
              <a:rPr b="1" lang="en" sz="1900">
                <a:latin typeface="Yanone Kaffeesatz"/>
                <a:ea typeface="Yanone Kaffeesatz"/>
                <a:cs typeface="Yanone Kaffeesatz"/>
                <a:sym typeface="Yanone Kaffeesatz"/>
              </a:rPr>
              <a:t>Les données :</a:t>
            </a:r>
            <a:r>
              <a:rPr lang="en" sz="1900"/>
              <a:t> 79 citoyens d'E2M2 indiquent s'ils ont passé du temps avec un autre individu de la République au cours des trois jours précédents.</a:t>
            </a:r>
            <a:endParaRPr sz="1900"/>
          </a:p>
        </p:txBody>
      </p:sp>
      <p:sp>
        <p:nvSpPr>
          <p:cNvPr id="618" name="Google Shape;618;p4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Une exemple en 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42"/>
          <p:cNvPicPr preferRelativeResize="0"/>
          <p:nvPr/>
        </p:nvPicPr>
        <p:blipFill>
          <a:blip r:embed="rId3">
            <a:alphaModFix/>
          </a:blip>
          <a:stretch>
            <a:fillRect/>
          </a:stretch>
        </p:blipFill>
        <p:spPr>
          <a:xfrm>
            <a:off x="0" y="221125"/>
            <a:ext cx="9143999" cy="4776716"/>
          </a:xfrm>
          <a:prstGeom prst="rect">
            <a:avLst/>
          </a:prstGeom>
          <a:noFill/>
          <a:ln>
            <a:noFill/>
          </a:ln>
        </p:spPr>
      </p:pic>
      <p:sp>
        <p:nvSpPr>
          <p:cNvPr id="624" name="Google Shape;624;p42"/>
          <p:cNvSpPr txBox="1"/>
          <p:nvPr/>
        </p:nvSpPr>
        <p:spPr>
          <a:xfrm>
            <a:off x="256750" y="815675"/>
            <a:ext cx="2849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solidFill>
                  <a:schemeClr val="lt1"/>
                </a:solidFill>
                <a:latin typeface="Yanone Kaffeesatz"/>
                <a:ea typeface="Yanone Kaffeesatz"/>
                <a:cs typeface="Yanone Kaffeesatz"/>
                <a:sym typeface="Yanone Kaffeesatz"/>
              </a:rPr>
              <a:t>Let’s investigate!</a:t>
            </a:r>
            <a:endParaRPr sz="3300">
              <a:solidFill>
                <a:schemeClr val="lt1"/>
              </a:solidFill>
              <a:latin typeface="Yanone Kaffeesatz"/>
              <a:ea typeface="Yanone Kaffeesatz"/>
              <a:cs typeface="Yanone Kaffeesatz"/>
              <a:sym typeface="Yanone Kaffeesatz"/>
            </a:endParaRPr>
          </a:p>
        </p:txBody>
      </p:sp>
      <p:sp>
        <p:nvSpPr>
          <p:cNvPr id="625" name="Google Shape;625;p42"/>
          <p:cNvSpPr txBox="1"/>
          <p:nvPr/>
        </p:nvSpPr>
        <p:spPr>
          <a:xfrm>
            <a:off x="6199000" y="3589900"/>
            <a:ext cx="2849400" cy="1200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300">
                <a:solidFill>
                  <a:schemeClr val="lt1"/>
                </a:solidFill>
                <a:latin typeface="Yanone Kaffeesatz"/>
                <a:ea typeface="Yanone Kaffeesatz"/>
                <a:cs typeface="Yanone Kaffeesatz"/>
                <a:sym typeface="Yanone Kaffeesatz"/>
              </a:rPr>
              <a:t>But first,</a:t>
            </a:r>
            <a:endParaRPr sz="3300">
              <a:solidFill>
                <a:schemeClr val="lt1"/>
              </a:solidFill>
              <a:latin typeface="Yanone Kaffeesatz"/>
              <a:ea typeface="Yanone Kaffeesatz"/>
              <a:cs typeface="Yanone Kaffeesatz"/>
              <a:sym typeface="Yanone Kaffeesatz"/>
            </a:endParaRPr>
          </a:p>
          <a:p>
            <a:pPr indent="0" lvl="0" marL="0" rtl="0" algn="r">
              <a:spcBef>
                <a:spcPts val="0"/>
              </a:spcBef>
              <a:spcAft>
                <a:spcPts val="0"/>
              </a:spcAft>
              <a:buNone/>
            </a:pPr>
            <a:r>
              <a:rPr lang="en" sz="3300">
                <a:solidFill>
                  <a:schemeClr val="lt1"/>
                </a:solidFill>
                <a:latin typeface="Yanone Kaffeesatz"/>
                <a:ea typeface="Yanone Kaffeesatz"/>
                <a:cs typeface="Yanone Kaffeesatz"/>
                <a:sym typeface="Yanone Kaffeesatz"/>
              </a:rPr>
              <a:t>5 minute break!</a:t>
            </a:r>
            <a:endParaRPr sz="3300">
              <a:solidFill>
                <a:schemeClr val="lt1"/>
              </a:solidFill>
              <a:latin typeface="Yanone Kaffeesatz"/>
              <a:ea typeface="Yanone Kaffeesatz"/>
              <a:cs typeface="Yanone Kaffeesatz"/>
              <a:sym typeface="Yanone Kaffeesatz"/>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network?</a:t>
            </a:r>
            <a:endParaRPr/>
          </a:p>
        </p:txBody>
      </p:sp>
      <p:pic>
        <p:nvPicPr>
          <p:cNvPr id="70" name="Google Shape;70;p15"/>
          <p:cNvPicPr preferRelativeResize="0"/>
          <p:nvPr/>
        </p:nvPicPr>
        <p:blipFill rotWithShape="1">
          <a:blip r:embed="rId3">
            <a:alphaModFix/>
          </a:blip>
          <a:srcRect b="18936" l="0" r="0" t="0"/>
          <a:stretch/>
        </p:blipFill>
        <p:spPr>
          <a:xfrm>
            <a:off x="472050" y="1046500"/>
            <a:ext cx="3249475" cy="3676600"/>
          </a:xfrm>
          <a:prstGeom prst="rect">
            <a:avLst/>
          </a:prstGeom>
          <a:noFill/>
          <a:ln>
            <a:noFill/>
          </a:ln>
        </p:spPr>
      </p:pic>
      <p:sp>
        <p:nvSpPr>
          <p:cNvPr id="71" name="Google Shape;71;p15"/>
          <p:cNvSpPr txBox="1"/>
          <p:nvPr/>
        </p:nvSpPr>
        <p:spPr>
          <a:xfrm>
            <a:off x="4101850" y="895038"/>
            <a:ext cx="48705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Yanone Kaffeesatz Light"/>
                <a:ea typeface="Yanone Kaffeesatz Light"/>
                <a:cs typeface="Yanone Kaffeesatz Light"/>
                <a:sym typeface="Yanone Kaffeesatz Light"/>
              </a:rPr>
              <a:t>Represents a structure of interactions between individuals, places, or groups</a:t>
            </a:r>
            <a:endParaRPr sz="1900">
              <a:latin typeface="Yanone Kaffeesatz Light"/>
              <a:ea typeface="Yanone Kaffeesatz Light"/>
              <a:cs typeface="Yanone Kaffeesatz Light"/>
              <a:sym typeface="Yanone Kaffeesatz Light"/>
            </a:endParaRPr>
          </a:p>
          <a:p>
            <a:pPr indent="0" lvl="0" marL="0" rtl="0" algn="l">
              <a:spcBef>
                <a:spcPts val="0"/>
              </a:spcBef>
              <a:spcAft>
                <a:spcPts val="0"/>
              </a:spcAft>
              <a:buNone/>
            </a:pPr>
            <a:r>
              <a:t/>
            </a:r>
            <a:endParaRPr sz="1900">
              <a:latin typeface="Yanone Kaffeesatz Light"/>
              <a:ea typeface="Yanone Kaffeesatz Light"/>
              <a:cs typeface="Yanone Kaffeesatz Light"/>
              <a:sym typeface="Yanone Kaffeesatz Light"/>
            </a:endParaRPr>
          </a:p>
          <a:p>
            <a:pPr indent="0" lvl="0" marL="0" rtl="0" algn="l">
              <a:spcBef>
                <a:spcPts val="0"/>
              </a:spcBef>
              <a:spcAft>
                <a:spcPts val="0"/>
              </a:spcAft>
              <a:buNone/>
            </a:pPr>
            <a:r>
              <a:t/>
            </a:r>
            <a:endParaRPr sz="1900">
              <a:latin typeface="Yanone Kaffeesatz Light"/>
              <a:ea typeface="Yanone Kaffeesatz Light"/>
              <a:cs typeface="Yanone Kaffeesatz Light"/>
              <a:sym typeface="Yanone Kaffeesatz Light"/>
            </a:endParaRPr>
          </a:p>
          <a:p>
            <a:pPr indent="0" lvl="0" marL="0" rtl="0" algn="l">
              <a:spcBef>
                <a:spcPts val="0"/>
              </a:spcBef>
              <a:spcAft>
                <a:spcPts val="0"/>
              </a:spcAft>
              <a:buNone/>
            </a:pPr>
            <a:r>
              <a:rPr lang="en" sz="1900">
                <a:latin typeface="Yanone Kaffeesatz Light"/>
                <a:ea typeface="Yanone Kaffeesatz Light"/>
                <a:cs typeface="Yanone Kaffeesatz Light"/>
                <a:sym typeface="Yanone Kaffeesatz Light"/>
              </a:rPr>
              <a:t>Also called a social network when </a:t>
            </a:r>
            <a:r>
              <a:rPr lang="en" sz="1900">
                <a:latin typeface="Yanone Kaffeesatz Light"/>
                <a:ea typeface="Yanone Kaffeesatz Light"/>
                <a:cs typeface="Yanone Kaffeesatz Light"/>
                <a:sym typeface="Yanone Kaffeesatz Light"/>
              </a:rPr>
              <a:t>representing</a:t>
            </a:r>
            <a:r>
              <a:rPr lang="en" sz="1900">
                <a:latin typeface="Yanone Kaffeesatz Light"/>
                <a:ea typeface="Yanone Kaffeesatz Light"/>
                <a:cs typeface="Yanone Kaffeesatz Light"/>
                <a:sym typeface="Yanone Kaffeesatz Light"/>
              </a:rPr>
              <a:t> individuals and their social contacts</a:t>
            </a:r>
            <a:endParaRPr sz="1900">
              <a:latin typeface="Yanone Kaffeesatz Light"/>
              <a:ea typeface="Yanone Kaffeesatz Light"/>
              <a:cs typeface="Yanone Kaffeesatz Light"/>
              <a:sym typeface="Yanone Kaffeesatz Light"/>
            </a:endParaRPr>
          </a:p>
        </p:txBody>
      </p:sp>
      <p:pic>
        <p:nvPicPr>
          <p:cNvPr id="72" name="Google Shape;72;p15"/>
          <p:cNvPicPr preferRelativeResize="0"/>
          <p:nvPr/>
        </p:nvPicPr>
        <p:blipFill rotWithShape="1">
          <a:blip r:embed="rId4">
            <a:alphaModFix/>
          </a:blip>
          <a:srcRect b="2546" l="1308" r="1735" t="3149"/>
          <a:stretch/>
        </p:blipFill>
        <p:spPr>
          <a:xfrm>
            <a:off x="5334038" y="3251975"/>
            <a:ext cx="2952335" cy="1846000"/>
          </a:xfrm>
          <a:prstGeom prst="rect">
            <a:avLst/>
          </a:prstGeom>
          <a:noFill/>
          <a:ln>
            <a:noFill/>
          </a:ln>
        </p:spPr>
      </p:pic>
      <p:sp>
        <p:nvSpPr>
          <p:cNvPr id="73" name="Google Shape;73;p15"/>
          <p:cNvSpPr txBox="1"/>
          <p:nvPr/>
        </p:nvSpPr>
        <p:spPr>
          <a:xfrm>
            <a:off x="4292950" y="1446175"/>
            <a:ext cx="475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Représente</a:t>
            </a:r>
            <a:r>
              <a:rPr i="1" lang="en">
                <a:latin typeface="Yanone Kaffeesatz Light"/>
                <a:ea typeface="Yanone Kaffeesatz Light"/>
                <a:cs typeface="Yanone Kaffeesatz Light"/>
                <a:sym typeface="Yanone Kaffeesatz Light"/>
              </a:rPr>
              <a:t> une structure des interactions entre des individus,  des lieux, ou les groups</a:t>
            </a:r>
            <a:endParaRPr i="1">
              <a:latin typeface="Yanone Kaffeesatz Light"/>
              <a:ea typeface="Yanone Kaffeesatz Light"/>
              <a:cs typeface="Yanone Kaffeesatz Light"/>
              <a:sym typeface="Yanone Kaffeesatz Light"/>
            </a:endParaRPr>
          </a:p>
        </p:txBody>
      </p:sp>
      <p:sp>
        <p:nvSpPr>
          <p:cNvPr id="74" name="Google Shape;74;p15"/>
          <p:cNvSpPr txBox="1"/>
          <p:nvPr/>
        </p:nvSpPr>
        <p:spPr>
          <a:xfrm>
            <a:off x="4345200" y="2681900"/>
            <a:ext cx="475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Également appelé réseau social (social network) lorsqu'il représente des individus et leurs contacts sociaux</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networks: A Flight Network</a:t>
            </a:r>
            <a:endParaRPr/>
          </a:p>
        </p:txBody>
      </p:sp>
      <p:pic>
        <p:nvPicPr>
          <p:cNvPr id="80" name="Google Shape;80;p16"/>
          <p:cNvPicPr preferRelativeResize="0"/>
          <p:nvPr/>
        </p:nvPicPr>
        <p:blipFill>
          <a:blip r:embed="rId3">
            <a:alphaModFix/>
          </a:blip>
          <a:stretch>
            <a:fillRect/>
          </a:stretch>
        </p:blipFill>
        <p:spPr>
          <a:xfrm>
            <a:off x="493550" y="1177000"/>
            <a:ext cx="6090151" cy="3170325"/>
          </a:xfrm>
          <a:prstGeom prst="rect">
            <a:avLst/>
          </a:prstGeom>
          <a:noFill/>
          <a:ln>
            <a:noFill/>
          </a:ln>
        </p:spPr>
      </p:pic>
      <p:sp>
        <p:nvSpPr>
          <p:cNvPr id="81" name="Google Shape;81;p16"/>
          <p:cNvSpPr txBox="1"/>
          <p:nvPr/>
        </p:nvSpPr>
        <p:spPr>
          <a:xfrm>
            <a:off x="6342000" y="4784300"/>
            <a:ext cx="2802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t>Source: GIS-map.org</a:t>
            </a:r>
            <a:endParaRPr sz="1200"/>
          </a:p>
        </p:txBody>
      </p:sp>
      <p:sp>
        <p:nvSpPr>
          <p:cNvPr id="82" name="Google Shape;82;p16"/>
          <p:cNvSpPr txBox="1"/>
          <p:nvPr/>
        </p:nvSpPr>
        <p:spPr>
          <a:xfrm>
            <a:off x="675500" y="3792525"/>
            <a:ext cx="97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Yanone Kaffeesatz"/>
                <a:ea typeface="Yanone Kaffeesatz"/>
                <a:cs typeface="Yanone Kaffeesatz"/>
                <a:sym typeface="Yanone Kaffeesatz"/>
              </a:rPr>
              <a:t>Made in R!</a:t>
            </a:r>
            <a:endParaRPr sz="1900">
              <a:solidFill>
                <a:schemeClr val="lt1"/>
              </a:solidFill>
              <a:latin typeface="Yanone Kaffeesatz"/>
              <a:ea typeface="Yanone Kaffeesatz"/>
              <a:cs typeface="Yanone Kaffeesatz"/>
              <a:sym typeface="Yanone Kaffeesatz"/>
            </a:endParaRPr>
          </a:p>
        </p:txBody>
      </p:sp>
      <p:sp>
        <p:nvSpPr>
          <p:cNvPr id="83" name="Google Shape;83;p16"/>
          <p:cNvSpPr txBox="1"/>
          <p:nvPr/>
        </p:nvSpPr>
        <p:spPr>
          <a:xfrm>
            <a:off x="6765750" y="1797850"/>
            <a:ext cx="2210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Yanone Kaffeesatz Light"/>
                <a:ea typeface="Yanone Kaffeesatz Light"/>
                <a:cs typeface="Yanone Kaffeesatz Light"/>
                <a:sym typeface="Yanone Kaffeesatz Light"/>
              </a:rPr>
              <a:t>Each line represents a flight from NYC to another city in the US</a:t>
            </a:r>
            <a:endParaRPr sz="1800">
              <a:latin typeface="Yanone Kaffeesatz Light"/>
              <a:ea typeface="Yanone Kaffeesatz Light"/>
              <a:cs typeface="Yanone Kaffeesatz Light"/>
              <a:sym typeface="Yanone Kaffeesatz Light"/>
            </a:endParaRPr>
          </a:p>
        </p:txBody>
      </p:sp>
      <p:sp>
        <p:nvSpPr>
          <p:cNvPr id="84" name="Google Shape;84;p16"/>
          <p:cNvSpPr txBox="1"/>
          <p:nvPr/>
        </p:nvSpPr>
        <p:spPr>
          <a:xfrm>
            <a:off x="311700" y="706425"/>
            <a:ext cx="66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Un exemple: le </a:t>
            </a:r>
            <a:r>
              <a:rPr i="1" lang="en">
                <a:latin typeface="Yanone Kaffeesatz Light"/>
                <a:ea typeface="Yanone Kaffeesatz Light"/>
                <a:cs typeface="Yanone Kaffeesatz Light"/>
                <a:sym typeface="Yanone Kaffeesatz Light"/>
              </a:rPr>
              <a:t>réseau</a:t>
            </a:r>
            <a:r>
              <a:rPr i="1" lang="en">
                <a:latin typeface="Yanone Kaffeesatz Light"/>
                <a:ea typeface="Yanone Kaffeesatz Light"/>
                <a:cs typeface="Yanone Kaffeesatz Light"/>
                <a:sym typeface="Yanone Kaffeesatz Light"/>
              </a:rPr>
              <a:t> du transport </a:t>
            </a:r>
            <a:r>
              <a:rPr i="1" lang="en">
                <a:latin typeface="Yanone Kaffeesatz Light"/>
                <a:ea typeface="Yanone Kaffeesatz Light"/>
                <a:cs typeface="Yanone Kaffeesatz Light"/>
                <a:sym typeface="Yanone Kaffeesatz Light"/>
              </a:rPr>
              <a:t>aérien</a:t>
            </a:r>
            <a:endParaRPr i="1">
              <a:latin typeface="Yanone Kaffeesatz Light"/>
              <a:ea typeface="Yanone Kaffeesatz Light"/>
              <a:cs typeface="Yanone Kaffeesatz Light"/>
              <a:sym typeface="Yanone Kaffeesatz Light"/>
            </a:endParaRPr>
          </a:p>
        </p:txBody>
      </p:sp>
      <p:sp>
        <p:nvSpPr>
          <p:cNvPr id="85" name="Google Shape;85;p16"/>
          <p:cNvSpPr txBox="1"/>
          <p:nvPr/>
        </p:nvSpPr>
        <p:spPr>
          <a:xfrm>
            <a:off x="6760268" y="2732625"/>
            <a:ext cx="231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Chaque ligne </a:t>
            </a:r>
            <a:r>
              <a:rPr i="1" lang="en">
                <a:latin typeface="Yanone Kaffeesatz Light"/>
                <a:ea typeface="Yanone Kaffeesatz Light"/>
                <a:cs typeface="Yanone Kaffeesatz Light"/>
                <a:sym typeface="Yanone Kaffeesatz Light"/>
              </a:rPr>
              <a:t>représente</a:t>
            </a:r>
            <a:r>
              <a:rPr i="1" lang="en">
                <a:latin typeface="Yanone Kaffeesatz Light"/>
                <a:ea typeface="Yanone Kaffeesatz Light"/>
                <a:cs typeface="Yanone Kaffeesatz Light"/>
                <a:sym typeface="Yanone Kaffeesatz Light"/>
              </a:rPr>
              <a:t> un vol entre New York City et un autre ville aux USA</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Network: Six Degrees of Kevin Bacon</a:t>
            </a:r>
            <a:endParaRPr/>
          </a:p>
        </p:txBody>
      </p:sp>
      <p:pic>
        <p:nvPicPr>
          <p:cNvPr id="91" name="Google Shape;91;p17"/>
          <p:cNvPicPr preferRelativeResize="0"/>
          <p:nvPr/>
        </p:nvPicPr>
        <p:blipFill>
          <a:blip r:embed="rId3">
            <a:alphaModFix/>
          </a:blip>
          <a:stretch>
            <a:fillRect/>
          </a:stretch>
        </p:blipFill>
        <p:spPr>
          <a:xfrm>
            <a:off x="1267550" y="1234175"/>
            <a:ext cx="6517799" cy="3909325"/>
          </a:xfrm>
          <a:prstGeom prst="rect">
            <a:avLst/>
          </a:prstGeom>
          <a:noFill/>
          <a:ln>
            <a:noFill/>
          </a:ln>
        </p:spPr>
      </p:pic>
      <p:sp>
        <p:nvSpPr>
          <p:cNvPr id="92" name="Google Shape;92;p17"/>
          <p:cNvSpPr txBox="1"/>
          <p:nvPr/>
        </p:nvSpPr>
        <p:spPr>
          <a:xfrm>
            <a:off x="311700" y="706425"/>
            <a:ext cx="66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Un exemple: le </a:t>
            </a:r>
            <a:r>
              <a:rPr i="1" lang="en">
                <a:latin typeface="Yanone Kaffeesatz Light"/>
                <a:ea typeface="Yanone Kaffeesatz Light"/>
                <a:cs typeface="Yanone Kaffeesatz Light"/>
                <a:sym typeface="Yanone Kaffeesatz Light"/>
              </a:rPr>
              <a:t>réseau</a:t>
            </a:r>
            <a:r>
              <a:rPr i="1" lang="en">
                <a:latin typeface="Yanone Kaffeesatz Light"/>
                <a:ea typeface="Yanone Kaffeesatz Light"/>
                <a:cs typeface="Yanone Kaffeesatz Light"/>
                <a:sym typeface="Yanone Kaffeesatz Light"/>
              </a:rPr>
              <a:t> de Kevin Bacon</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152400" y="1754625"/>
            <a:ext cx="8839200" cy="2870200"/>
          </a:xfrm>
          <a:prstGeom prst="rect">
            <a:avLst/>
          </a:prstGeom>
          <a:noFill/>
          <a:ln>
            <a:noFill/>
          </a:ln>
        </p:spPr>
      </p:pic>
      <p:sp>
        <p:nvSpPr>
          <p:cNvPr id="98" name="Google Shape;98;p1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Network: Plant-Pollinator Network</a:t>
            </a:r>
            <a:endParaRPr/>
          </a:p>
        </p:txBody>
      </p:sp>
      <p:sp>
        <p:nvSpPr>
          <p:cNvPr id="99" name="Google Shape;99;p18"/>
          <p:cNvSpPr txBox="1"/>
          <p:nvPr/>
        </p:nvSpPr>
        <p:spPr>
          <a:xfrm>
            <a:off x="311700" y="706425"/>
            <a:ext cx="66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Un exemple: un réseau des plants et leur </a:t>
            </a:r>
            <a:r>
              <a:rPr i="1" lang="en">
                <a:latin typeface="Yanone Kaffeesatz Light"/>
                <a:ea typeface="Yanone Kaffeesatz Light"/>
                <a:cs typeface="Yanone Kaffeesatz Light"/>
                <a:sym typeface="Yanone Kaffeesatz Light"/>
              </a:rPr>
              <a:t>pollinisateurs</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Network: Social Contacts</a:t>
            </a:r>
            <a:endParaRPr/>
          </a:p>
        </p:txBody>
      </p:sp>
      <p:sp>
        <p:nvSpPr>
          <p:cNvPr id="105" name="Google Shape;105;p19"/>
          <p:cNvSpPr/>
          <p:nvPr/>
        </p:nvSpPr>
        <p:spPr>
          <a:xfrm>
            <a:off x="3606800" y="2456325"/>
            <a:ext cx="1474800" cy="928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Tanjona</a:t>
            </a:r>
            <a:endParaRPr sz="1800"/>
          </a:p>
        </p:txBody>
      </p:sp>
      <p:sp>
        <p:nvSpPr>
          <p:cNvPr id="106" name="Google Shape;106;p19"/>
          <p:cNvSpPr/>
          <p:nvPr/>
        </p:nvSpPr>
        <p:spPr>
          <a:xfrm>
            <a:off x="5914250" y="927300"/>
            <a:ext cx="1474800" cy="928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Rado</a:t>
            </a:r>
            <a:endParaRPr sz="1800"/>
          </a:p>
        </p:txBody>
      </p:sp>
      <p:sp>
        <p:nvSpPr>
          <p:cNvPr id="107" name="Google Shape;107;p19"/>
          <p:cNvSpPr/>
          <p:nvPr/>
        </p:nvSpPr>
        <p:spPr>
          <a:xfrm>
            <a:off x="6990975" y="2370075"/>
            <a:ext cx="1474800" cy="928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Céline</a:t>
            </a:r>
            <a:endParaRPr sz="1800"/>
          </a:p>
        </p:txBody>
      </p:sp>
      <p:sp>
        <p:nvSpPr>
          <p:cNvPr id="108" name="Google Shape;108;p19"/>
          <p:cNvSpPr/>
          <p:nvPr/>
        </p:nvSpPr>
        <p:spPr>
          <a:xfrm>
            <a:off x="1465100" y="3724125"/>
            <a:ext cx="1474800" cy="928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Fara</a:t>
            </a:r>
            <a:endParaRPr sz="1800"/>
          </a:p>
        </p:txBody>
      </p:sp>
      <p:sp>
        <p:nvSpPr>
          <p:cNvPr id="109" name="Google Shape;109;p19"/>
          <p:cNvSpPr/>
          <p:nvPr/>
        </p:nvSpPr>
        <p:spPr>
          <a:xfrm>
            <a:off x="1465100" y="1291125"/>
            <a:ext cx="1474800" cy="928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Pascal</a:t>
            </a:r>
            <a:endParaRPr sz="1800"/>
          </a:p>
        </p:txBody>
      </p:sp>
      <p:cxnSp>
        <p:nvCxnSpPr>
          <p:cNvPr id="110" name="Google Shape;110;p19"/>
          <p:cNvCxnSpPr>
            <a:stCxn id="109" idx="5"/>
            <a:endCxn id="105" idx="1"/>
          </p:cNvCxnSpPr>
          <p:nvPr/>
        </p:nvCxnSpPr>
        <p:spPr>
          <a:xfrm>
            <a:off x="2723921" y="2083649"/>
            <a:ext cx="1098900" cy="50880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19"/>
          <p:cNvCxnSpPr>
            <a:stCxn id="108" idx="6"/>
            <a:endCxn id="105" idx="3"/>
          </p:cNvCxnSpPr>
          <p:nvPr/>
        </p:nvCxnSpPr>
        <p:spPr>
          <a:xfrm flipH="1" rot="10800000">
            <a:off x="2939900" y="3248775"/>
            <a:ext cx="882900" cy="939600"/>
          </a:xfrm>
          <a:prstGeom prst="straightConnector1">
            <a:avLst/>
          </a:prstGeom>
          <a:noFill/>
          <a:ln cap="flat" cmpd="sng" w="9525">
            <a:solidFill>
              <a:schemeClr val="dk1"/>
            </a:solidFill>
            <a:prstDash val="solid"/>
            <a:round/>
            <a:headEnd len="med" w="med" type="none"/>
            <a:tailEnd len="med" w="med" type="none"/>
          </a:ln>
        </p:spPr>
      </p:cxnSp>
      <p:cxnSp>
        <p:nvCxnSpPr>
          <p:cNvPr id="112" name="Google Shape;112;p19"/>
          <p:cNvCxnSpPr>
            <a:stCxn id="107" idx="2"/>
            <a:endCxn id="105" idx="6"/>
          </p:cNvCxnSpPr>
          <p:nvPr/>
        </p:nvCxnSpPr>
        <p:spPr>
          <a:xfrm flipH="1">
            <a:off x="5081475" y="2834325"/>
            <a:ext cx="1909500" cy="86400"/>
          </a:xfrm>
          <a:prstGeom prst="straightConnector1">
            <a:avLst/>
          </a:prstGeom>
          <a:noFill/>
          <a:ln cap="flat" cmpd="sng" w="9525">
            <a:solidFill>
              <a:schemeClr val="dk1"/>
            </a:solidFill>
            <a:prstDash val="solid"/>
            <a:round/>
            <a:headEnd len="med" w="med" type="none"/>
            <a:tailEnd len="med" w="med" type="none"/>
          </a:ln>
        </p:spPr>
      </p:cxnSp>
      <p:cxnSp>
        <p:nvCxnSpPr>
          <p:cNvPr id="113" name="Google Shape;113;p19"/>
          <p:cNvCxnSpPr>
            <a:stCxn id="106" idx="3"/>
            <a:endCxn id="105" idx="7"/>
          </p:cNvCxnSpPr>
          <p:nvPr/>
        </p:nvCxnSpPr>
        <p:spPr>
          <a:xfrm flipH="1">
            <a:off x="4865729" y="1719824"/>
            <a:ext cx="1264500" cy="872400"/>
          </a:xfrm>
          <a:prstGeom prst="straightConnector1">
            <a:avLst/>
          </a:prstGeom>
          <a:noFill/>
          <a:ln cap="flat" cmpd="sng" w="9525">
            <a:solidFill>
              <a:schemeClr val="dk1"/>
            </a:solidFill>
            <a:prstDash val="solid"/>
            <a:round/>
            <a:headEnd len="med" w="med" type="none"/>
            <a:tailEnd len="med" w="med" type="none"/>
          </a:ln>
        </p:spPr>
      </p:cxnSp>
      <p:cxnSp>
        <p:nvCxnSpPr>
          <p:cNvPr id="114" name="Google Shape;114;p19"/>
          <p:cNvCxnSpPr>
            <a:stCxn id="106" idx="5"/>
            <a:endCxn id="107" idx="0"/>
          </p:cNvCxnSpPr>
          <p:nvPr/>
        </p:nvCxnSpPr>
        <p:spPr>
          <a:xfrm>
            <a:off x="7173071" y="1719824"/>
            <a:ext cx="555300" cy="650400"/>
          </a:xfrm>
          <a:prstGeom prst="straightConnector1">
            <a:avLst/>
          </a:prstGeom>
          <a:noFill/>
          <a:ln cap="flat" cmpd="sng" w="9525">
            <a:solidFill>
              <a:schemeClr val="dk1"/>
            </a:solidFill>
            <a:prstDash val="solid"/>
            <a:round/>
            <a:headEnd len="med" w="med" type="none"/>
            <a:tailEnd len="med" w="med" type="none"/>
          </a:ln>
        </p:spPr>
      </p:cxnSp>
      <p:sp>
        <p:nvSpPr>
          <p:cNvPr id="115" name="Google Shape;115;p19"/>
          <p:cNvSpPr/>
          <p:nvPr/>
        </p:nvSpPr>
        <p:spPr>
          <a:xfrm>
            <a:off x="6663225" y="3956050"/>
            <a:ext cx="1474800" cy="928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Rakoto</a:t>
            </a:r>
            <a:endParaRPr sz="1800"/>
          </a:p>
        </p:txBody>
      </p:sp>
      <p:cxnSp>
        <p:nvCxnSpPr>
          <p:cNvPr id="116" name="Google Shape;116;p19"/>
          <p:cNvCxnSpPr>
            <a:stCxn id="107" idx="4"/>
            <a:endCxn id="115" idx="0"/>
          </p:cNvCxnSpPr>
          <p:nvPr/>
        </p:nvCxnSpPr>
        <p:spPr>
          <a:xfrm flipH="1">
            <a:off x="7400775" y="3298575"/>
            <a:ext cx="327600" cy="657600"/>
          </a:xfrm>
          <a:prstGeom prst="straightConnector1">
            <a:avLst/>
          </a:prstGeom>
          <a:noFill/>
          <a:ln cap="flat" cmpd="sng" w="9525">
            <a:solidFill>
              <a:schemeClr val="dk1"/>
            </a:solidFill>
            <a:prstDash val="solid"/>
            <a:round/>
            <a:headEnd len="med" w="med" type="none"/>
            <a:tailEnd len="med" w="med" type="none"/>
          </a:ln>
        </p:spPr>
      </p:cxnSp>
      <p:sp>
        <p:nvSpPr>
          <p:cNvPr id="117" name="Google Shape;117;p19"/>
          <p:cNvSpPr txBox="1"/>
          <p:nvPr/>
        </p:nvSpPr>
        <p:spPr>
          <a:xfrm>
            <a:off x="311700" y="706425"/>
            <a:ext cx="66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Un exemple: un </a:t>
            </a:r>
            <a:r>
              <a:rPr i="1" lang="en">
                <a:latin typeface="Yanone Kaffeesatz Light"/>
                <a:ea typeface="Yanone Kaffeesatz Light"/>
                <a:cs typeface="Yanone Kaffeesatz Light"/>
                <a:sym typeface="Yanone Kaffeesatz Light"/>
              </a:rPr>
              <a:t>réseau</a:t>
            </a:r>
            <a:r>
              <a:rPr i="1" lang="en">
                <a:latin typeface="Yanone Kaffeesatz Light"/>
                <a:ea typeface="Yanone Kaffeesatz Light"/>
                <a:cs typeface="Yanone Kaffeesatz Light"/>
                <a:sym typeface="Yanone Kaffeesatz Light"/>
              </a:rPr>
              <a:t> des contacts sociaux</a:t>
            </a:r>
            <a:endParaRPr i="1">
              <a:latin typeface="Yanone Kaffeesatz Light"/>
              <a:ea typeface="Yanone Kaffeesatz Light"/>
              <a:cs typeface="Yanone Kaffeesatz Light"/>
              <a:sym typeface="Yanone Kaffeesatz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Terms and Concepts</a:t>
            </a:r>
            <a:endParaRPr/>
          </a:p>
        </p:txBody>
      </p:sp>
      <p:grpSp>
        <p:nvGrpSpPr>
          <p:cNvPr id="123" name="Google Shape;123;p20"/>
          <p:cNvGrpSpPr/>
          <p:nvPr/>
        </p:nvGrpSpPr>
        <p:grpSpPr>
          <a:xfrm>
            <a:off x="583363" y="1602063"/>
            <a:ext cx="3178225" cy="2849863"/>
            <a:chOff x="583363" y="1602063"/>
            <a:chExt cx="3178225" cy="2849863"/>
          </a:xfrm>
        </p:grpSpPr>
        <p:sp>
          <p:nvSpPr>
            <p:cNvPr id="124" name="Google Shape;124;p20"/>
            <p:cNvSpPr/>
            <p:nvPr/>
          </p:nvSpPr>
          <p:spPr>
            <a:xfrm>
              <a:off x="1724075" y="2892975"/>
              <a:ext cx="462300" cy="427800"/>
            </a:xfrm>
            <a:prstGeom prst="ellipse">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p>
          </p:txBody>
        </p:sp>
        <p:sp>
          <p:nvSpPr>
            <p:cNvPr id="125" name="Google Shape;125;p20"/>
            <p:cNvSpPr/>
            <p:nvPr/>
          </p:nvSpPr>
          <p:spPr>
            <a:xfrm>
              <a:off x="1441925" y="1761825"/>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126" name="Google Shape;126;p20"/>
            <p:cNvSpPr/>
            <p:nvPr/>
          </p:nvSpPr>
          <p:spPr>
            <a:xfrm>
              <a:off x="3207125" y="1602063"/>
              <a:ext cx="462300" cy="427800"/>
            </a:xfrm>
            <a:prstGeom prst="ellipse">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sp>
          <p:nvSpPr>
            <p:cNvPr id="127" name="Google Shape;127;p20"/>
            <p:cNvSpPr/>
            <p:nvPr/>
          </p:nvSpPr>
          <p:spPr>
            <a:xfrm>
              <a:off x="1492925" y="40241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20"/>
            <p:cNvCxnSpPr>
              <a:stCxn id="125" idx="5"/>
              <a:endCxn id="124" idx="1"/>
            </p:cNvCxnSpPr>
            <p:nvPr/>
          </p:nvCxnSpPr>
          <p:spPr>
            <a:xfrm flipH="1">
              <a:off x="1791823" y="2126975"/>
              <a:ext cx="44700" cy="828600"/>
            </a:xfrm>
            <a:prstGeom prst="straightConnector1">
              <a:avLst/>
            </a:prstGeom>
            <a:noFill/>
            <a:ln cap="flat" cmpd="sng" w="19050">
              <a:solidFill>
                <a:srgbClr val="000000"/>
              </a:solidFill>
              <a:prstDash val="solid"/>
              <a:round/>
              <a:headEnd len="med" w="med" type="none"/>
              <a:tailEnd len="med" w="med" type="none"/>
            </a:ln>
          </p:spPr>
        </p:cxnSp>
        <p:cxnSp>
          <p:nvCxnSpPr>
            <p:cNvPr id="129" name="Google Shape;129;p20"/>
            <p:cNvCxnSpPr>
              <a:stCxn id="124" idx="7"/>
              <a:endCxn id="126" idx="3"/>
            </p:cNvCxnSpPr>
            <p:nvPr/>
          </p:nvCxnSpPr>
          <p:spPr>
            <a:xfrm flipH="1" rot="10800000">
              <a:off x="2118673" y="1967125"/>
              <a:ext cx="1156200" cy="988500"/>
            </a:xfrm>
            <a:prstGeom prst="straightConnector1">
              <a:avLst/>
            </a:prstGeom>
            <a:noFill/>
            <a:ln cap="flat" cmpd="sng" w="19050">
              <a:solidFill>
                <a:srgbClr val="000000"/>
              </a:solidFill>
              <a:prstDash val="solid"/>
              <a:round/>
              <a:headEnd len="med" w="med" type="none"/>
              <a:tailEnd len="med" w="med" type="none"/>
            </a:ln>
          </p:spPr>
        </p:cxnSp>
        <p:cxnSp>
          <p:nvCxnSpPr>
            <p:cNvPr id="130" name="Google Shape;130;p20"/>
            <p:cNvCxnSpPr>
              <a:stCxn id="131" idx="2"/>
              <a:endCxn id="127" idx="6"/>
            </p:cNvCxnSpPr>
            <p:nvPr/>
          </p:nvCxnSpPr>
          <p:spPr>
            <a:xfrm flipH="1">
              <a:off x="1955225" y="4073475"/>
              <a:ext cx="556500" cy="164700"/>
            </a:xfrm>
            <a:prstGeom prst="straightConnector1">
              <a:avLst/>
            </a:prstGeom>
            <a:noFill/>
            <a:ln cap="flat" cmpd="sng" w="19050">
              <a:solidFill>
                <a:srgbClr val="000000"/>
              </a:solidFill>
              <a:prstDash val="solid"/>
              <a:round/>
              <a:headEnd len="med" w="med" type="none"/>
              <a:tailEnd len="med" w="med" type="none"/>
            </a:ln>
          </p:spPr>
        </p:cxnSp>
        <p:sp>
          <p:nvSpPr>
            <p:cNvPr id="131" name="Google Shape;131;p20"/>
            <p:cNvSpPr/>
            <p:nvPr/>
          </p:nvSpPr>
          <p:spPr>
            <a:xfrm>
              <a:off x="2511725" y="3859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132" name="Google Shape;132;p20"/>
            <p:cNvCxnSpPr>
              <a:stCxn id="124" idx="4"/>
              <a:endCxn id="131" idx="0"/>
            </p:cNvCxnSpPr>
            <p:nvPr/>
          </p:nvCxnSpPr>
          <p:spPr>
            <a:xfrm>
              <a:off x="1955225" y="3320775"/>
              <a:ext cx="787800" cy="538800"/>
            </a:xfrm>
            <a:prstGeom prst="straightConnector1">
              <a:avLst/>
            </a:prstGeom>
            <a:noFill/>
            <a:ln cap="flat" cmpd="sng" w="19050">
              <a:solidFill>
                <a:srgbClr val="000000"/>
              </a:solidFill>
              <a:prstDash val="solid"/>
              <a:round/>
              <a:headEnd len="med" w="med" type="none"/>
              <a:tailEnd len="med" w="med" type="none"/>
            </a:ln>
          </p:spPr>
        </p:cxnSp>
        <p:sp>
          <p:nvSpPr>
            <p:cNvPr id="133" name="Google Shape;133;p20"/>
            <p:cNvSpPr/>
            <p:nvPr/>
          </p:nvSpPr>
          <p:spPr>
            <a:xfrm>
              <a:off x="3299288" y="283032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134" name="Google Shape;134;p20"/>
            <p:cNvCxnSpPr>
              <a:stCxn id="124" idx="6"/>
              <a:endCxn id="133" idx="2"/>
            </p:cNvCxnSpPr>
            <p:nvPr/>
          </p:nvCxnSpPr>
          <p:spPr>
            <a:xfrm flipH="1" rot="10800000">
              <a:off x="2186375" y="3044175"/>
              <a:ext cx="1113000" cy="62700"/>
            </a:xfrm>
            <a:prstGeom prst="straightConnector1">
              <a:avLst/>
            </a:prstGeom>
            <a:noFill/>
            <a:ln cap="flat" cmpd="sng" w="19050">
              <a:solidFill>
                <a:srgbClr val="000000"/>
              </a:solidFill>
              <a:prstDash val="solid"/>
              <a:round/>
              <a:headEnd len="med" w="med" type="none"/>
              <a:tailEnd len="med" w="med" type="none"/>
            </a:ln>
          </p:spPr>
        </p:cxnSp>
        <p:sp>
          <p:nvSpPr>
            <p:cNvPr id="135" name="Google Shape;135;p20"/>
            <p:cNvSpPr/>
            <p:nvPr/>
          </p:nvSpPr>
          <p:spPr>
            <a:xfrm>
              <a:off x="583363" y="2955575"/>
              <a:ext cx="462300" cy="4278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FFFFF"/>
                </a:solidFill>
              </a:endParaRPr>
            </a:p>
          </p:txBody>
        </p:sp>
        <p:cxnSp>
          <p:nvCxnSpPr>
            <p:cNvPr id="136" name="Google Shape;136;p20"/>
            <p:cNvCxnSpPr>
              <a:stCxn id="135" idx="6"/>
              <a:endCxn id="124" idx="2"/>
            </p:cNvCxnSpPr>
            <p:nvPr/>
          </p:nvCxnSpPr>
          <p:spPr>
            <a:xfrm flipH="1" rot="10800000">
              <a:off x="1045663" y="3106775"/>
              <a:ext cx="678300" cy="62700"/>
            </a:xfrm>
            <a:prstGeom prst="straightConnector1">
              <a:avLst/>
            </a:prstGeom>
            <a:noFill/>
            <a:ln cap="flat" cmpd="sng" w="19050">
              <a:solidFill>
                <a:srgbClr val="000000"/>
              </a:solidFill>
              <a:prstDash val="solid"/>
              <a:round/>
              <a:headEnd len="med" w="med" type="none"/>
              <a:tailEnd len="med" w="med" type="none"/>
            </a:ln>
          </p:spPr>
        </p:cxnSp>
        <p:cxnSp>
          <p:nvCxnSpPr>
            <p:cNvPr id="137" name="Google Shape;137;p20"/>
            <p:cNvCxnSpPr>
              <a:stCxn id="125" idx="6"/>
              <a:endCxn id="133" idx="1"/>
            </p:cNvCxnSpPr>
            <p:nvPr/>
          </p:nvCxnSpPr>
          <p:spPr>
            <a:xfrm>
              <a:off x="1904225" y="1975725"/>
              <a:ext cx="1462800" cy="917100"/>
            </a:xfrm>
            <a:prstGeom prst="straightConnector1">
              <a:avLst/>
            </a:prstGeom>
            <a:noFill/>
            <a:ln cap="flat" cmpd="sng" w="19050">
              <a:solidFill>
                <a:srgbClr val="000000"/>
              </a:solidFill>
              <a:prstDash val="solid"/>
              <a:round/>
              <a:headEnd len="med" w="med" type="none"/>
              <a:tailEnd len="med" w="med" type="none"/>
            </a:ln>
          </p:spPr>
        </p:cxnSp>
      </p:grpSp>
      <p:sp>
        <p:nvSpPr>
          <p:cNvPr id="138" name="Google Shape;138;p20"/>
          <p:cNvSpPr txBox="1"/>
          <p:nvPr/>
        </p:nvSpPr>
        <p:spPr>
          <a:xfrm>
            <a:off x="4262275" y="1234450"/>
            <a:ext cx="47229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Yanone Kaffeesatz"/>
                <a:ea typeface="Yanone Kaffeesatz"/>
                <a:cs typeface="Yanone Kaffeesatz"/>
                <a:sym typeface="Yanone Kaffeesatz"/>
              </a:rPr>
              <a:t>Network:</a:t>
            </a:r>
            <a:r>
              <a:rPr lang="en" sz="1900">
                <a:latin typeface="Yanone Kaffeesatz Light"/>
                <a:ea typeface="Yanone Kaffeesatz Light"/>
                <a:cs typeface="Yanone Kaffeesatz Light"/>
                <a:sym typeface="Yanone Kaffeesatz Light"/>
              </a:rPr>
              <a:t> structure made up of (social) actors that are interacting</a:t>
            </a:r>
            <a:endParaRPr sz="1900">
              <a:latin typeface="Yanone Kaffeesatz Light"/>
              <a:ea typeface="Yanone Kaffeesatz Light"/>
              <a:cs typeface="Yanone Kaffeesatz Light"/>
              <a:sym typeface="Yanone Kaffeesatz Light"/>
            </a:endParaRPr>
          </a:p>
        </p:txBody>
      </p:sp>
      <p:sp>
        <p:nvSpPr>
          <p:cNvPr id="139" name="Google Shape;139;p20"/>
          <p:cNvSpPr txBox="1"/>
          <p:nvPr/>
        </p:nvSpPr>
        <p:spPr>
          <a:xfrm>
            <a:off x="4499325" y="1894700"/>
            <a:ext cx="426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Réseau: Une structure  consistant des acteurs (sociaux) qui interagissent</a:t>
            </a:r>
            <a:endParaRPr i="1">
              <a:latin typeface="Yanone Kaffeesatz Light"/>
              <a:ea typeface="Yanone Kaffeesatz Light"/>
              <a:cs typeface="Yanone Kaffeesatz Light"/>
              <a:sym typeface="Yanone Kaffeesatz Light"/>
            </a:endParaRPr>
          </a:p>
        </p:txBody>
      </p:sp>
      <p:sp>
        <p:nvSpPr>
          <p:cNvPr id="140" name="Google Shape;140;p20"/>
          <p:cNvSpPr txBox="1"/>
          <p:nvPr/>
        </p:nvSpPr>
        <p:spPr>
          <a:xfrm>
            <a:off x="464100" y="740479"/>
            <a:ext cx="21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Yanone Kaffeesatz Light"/>
                <a:ea typeface="Yanone Kaffeesatz Light"/>
                <a:cs typeface="Yanone Kaffeesatz Light"/>
                <a:sym typeface="Yanone Kaffeesatz Light"/>
              </a:rPr>
              <a:t>Les vocabulaires et concepts</a:t>
            </a:r>
            <a:endParaRPr i="1">
              <a:latin typeface="Yanone Kaffeesatz Light"/>
              <a:ea typeface="Yanone Kaffeesatz Light"/>
              <a:cs typeface="Yanone Kaffeesatz Light"/>
              <a:sym typeface="Yanone Kaffeesatz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y Koffe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